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69"/>
  </p:handoutMasterIdLst>
  <p:sldIdLst>
    <p:sldId id="257" r:id="rId2"/>
    <p:sldId id="258" r:id="rId3"/>
    <p:sldId id="259" r:id="rId4"/>
    <p:sldId id="260" r:id="rId5"/>
    <p:sldId id="261" r:id="rId6"/>
    <p:sldId id="263" r:id="rId7"/>
    <p:sldId id="262" r:id="rId8"/>
    <p:sldId id="265"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9"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5" r:id="rId58"/>
    <p:sldId id="316" r:id="rId59"/>
    <p:sldId id="317" r:id="rId60"/>
    <p:sldId id="318" r:id="rId61"/>
    <p:sldId id="319" r:id="rId62"/>
    <p:sldId id="320" r:id="rId63"/>
    <p:sldId id="321" r:id="rId64"/>
    <p:sldId id="322" r:id="rId65"/>
    <p:sldId id="323" r:id="rId66"/>
    <p:sldId id="324" r:id="rId67"/>
    <p:sldId id="325" r:id="rId68"/>
  </p:sldIdLst>
  <p:sldSz cx="12192000" cy="6858000"/>
  <p:notesSz cx="6669088"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30" autoAdjust="0"/>
    <p:restoredTop sz="94660"/>
  </p:normalViewPr>
  <p:slideViewPr>
    <p:cSldViewPr snapToGrid="0">
      <p:cViewPr varScale="1">
        <p:scale>
          <a:sx n="94" d="100"/>
          <a:sy n="94" d="100"/>
        </p:scale>
        <p:origin x="86" y="22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6D8566-D16B-4E06-9642-AA3887418C85}" type="doc">
      <dgm:prSet loTypeId="urn:microsoft.com/office/officeart/2005/8/layout/equation2" loCatId="process" qsTypeId="urn:microsoft.com/office/officeart/2005/8/quickstyle/simple1" qsCatId="simple" csTypeId="urn:microsoft.com/office/officeart/2005/8/colors/accent1_2" csCatId="accent1" phldr="1"/>
      <dgm:spPr/>
    </dgm:pt>
    <dgm:pt modelId="{AF456BFC-DCDE-410C-855B-96E4789572BA}">
      <dgm:prSet phldrT="[Tekst]"/>
      <dgm:spPr/>
      <dgm:t>
        <a:bodyPr/>
        <a:lstStyle/>
        <a:p>
          <a:r>
            <a:rPr lang="nl-NL" dirty="0" smtClean="0"/>
            <a:t>Bedrijf bommel</a:t>
          </a:r>
          <a:endParaRPr lang="nl-NL" dirty="0"/>
        </a:p>
      </dgm:t>
    </dgm:pt>
    <dgm:pt modelId="{BD61890F-CA00-40DA-82DF-E9E765326BFC}" type="parTrans" cxnId="{F84E07BC-0959-48FE-BA15-CE74296AFCD3}">
      <dgm:prSet/>
      <dgm:spPr/>
      <dgm:t>
        <a:bodyPr/>
        <a:lstStyle/>
        <a:p>
          <a:endParaRPr lang="nl-NL"/>
        </a:p>
      </dgm:t>
    </dgm:pt>
    <dgm:pt modelId="{1E2EC4FB-1090-4581-A13C-00D706C585D9}" type="sibTrans" cxnId="{F84E07BC-0959-48FE-BA15-CE74296AFCD3}">
      <dgm:prSet/>
      <dgm:spPr/>
      <dgm:t>
        <a:bodyPr/>
        <a:lstStyle/>
        <a:p>
          <a:endParaRPr lang="nl-NL"/>
        </a:p>
      </dgm:t>
    </dgm:pt>
    <dgm:pt modelId="{C1F89B60-2E77-46BD-B095-D38E3B52A1F4}">
      <dgm:prSet phldrT="[Tekst]"/>
      <dgm:spPr/>
      <dgm:t>
        <a:bodyPr/>
        <a:lstStyle/>
        <a:p>
          <a:r>
            <a:rPr lang="nl-NL" dirty="0" smtClean="0"/>
            <a:t>Bedrijf </a:t>
          </a:r>
          <a:r>
            <a:rPr lang="nl-NL" dirty="0" err="1" smtClean="0"/>
            <a:t>alberts</a:t>
          </a:r>
          <a:endParaRPr lang="nl-NL" dirty="0"/>
        </a:p>
      </dgm:t>
    </dgm:pt>
    <dgm:pt modelId="{EF11F36E-67D2-485D-9043-914A1CF3C182}" type="parTrans" cxnId="{C247F191-EC80-4409-A81C-4297D2CCA974}">
      <dgm:prSet/>
      <dgm:spPr/>
      <dgm:t>
        <a:bodyPr/>
        <a:lstStyle/>
        <a:p>
          <a:endParaRPr lang="nl-NL"/>
        </a:p>
      </dgm:t>
    </dgm:pt>
    <dgm:pt modelId="{177E4DC0-0065-431D-9E5A-4ED8AD607277}" type="sibTrans" cxnId="{C247F191-EC80-4409-A81C-4297D2CCA974}">
      <dgm:prSet/>
      <dgm:spPr/>
      <dgm:t>
        <a:bodyPr/>
        <a:lstStyle/>
        <a:p>
          <a:endParaRPr lang="nl-NL"/>
        </a:p>
      </dgm:t>
    </dgm:pt>
    <dgm:pt modelId="{870EDC01-158C-47A8-A359-2F5320A8C588}">
      <dgm:prSet phldrT="[Tekst]"/>
      <dgm:spPr/>
      <dgm:t>
        <a:bodyPr/>
        <a:lstStyle/>
        <a:p>
          <a:r>
            <a:rPr lang="nl-NL" dirty="0" smtClean="0"/>
            <a:t>Bedrijf ALBO VOF</a:t>
          </a:r>
          <a:endParaRPr lang="nl-NL" dirty="0"/>
        </a:p>
      </dgm:t>
    </dgm:pt>
    <dgm:pt modelId="{25A98374-AAF9-46B7-83DC-11D3869CC37E}" type="parTrans" cxnId="{F94A1E03-CB5B-4400-8FF3-64466D347021}">
      <dgm:prSet/>
      <dgm:spPr/>
      <dgm:t>
        <a:bodyPr/>
        <a:lstStyle/>
        <a:p>
          <a:endParaRPr lang="nl-NL"/>
        </a:p>
      </dgm:t>
    </dgm:pt>
    <dgm:pt modelId="{166538D3-DA39-4C4B-84C3-E8867FBF76BC}" type="sibTrans" cxnId="{F94A1E03-CB5B-4400-8FF3-64466D347021}">
      <dgm:prSet/>
      <dgm:spPr/>
      <dgm:t>
        <a:bodyPr/>
        <a:lstStyle/>
        <a:p>
          <a:endParaRPr lang="nl-NL"/>
        </a:p>
      </dgm:t>
    </dgm:pt>
    <dgm:pt modelId="{331585AB-3608-4A3C-A16A-5BA8C5568196}" type="pres">
      <dgm:prSet presAssocID="{EA6D8566-D16B-4E06-9642-AA3887418C85}" presName="Name0" presStyleCnt="0">
        <dgm:presLayoutVars>
          <dgm:dir/>
          <dgm:resizeHandles val="exact"/>
        </dgm:presLayoutVars>
      </dgm:prSet>
      <dgm:spPr/>
    </dgm:pt>
    <dgm:pt modelId="{5EE21725-75CB-4464-97DC-DA3C90E18DC2}" type="pres">
      <dgm:prSet presAssocID="{EA6D8566-D16B-4E06-9642-AA3887418C85}" presName="vNodes" presStyleCnt="0"/>
      <dgm:spPr/>
    </dgm:pt>
    <dgm:pt modelId="{B6C66B4C-95E9-4A18-A656-305C8E9BC724}" type="pres">
      <dgm:prSet presAssocID="{AF456BFC-DCDE-410C-855B-96E4789572BA}" presName="node" presStyleLbl="node1" presStyleIdx="0" presStyleCnt="3">
        <dgm:presLayoutVars>
          <dgm:bulletEnabled val="1"/>
        </dgm:presLayoutVars>
      </dgm:prSet>
      <dgm:spPr/>
      <dgm:t>
        <a:bodyPr/>
        <a:lstStyle/>
        <a:p>
          <a:endParaRPr lang="nl-NL"/>
        </a:p>
      </dgm:t>
    </dgm:pt>
    <dgm:pt modelId="{B1B8DDCB-DD4A-47EB-9BB7-EB55FE61478B}" type="pres">
      <dgm:prSet presAssocID="{1E2EC4FB-1090-4581-A13C-00D706C585D9}" presName="spacerT" presStyleCnt="0"/>
      <dgm:spPr/>
    </dgm:pt>
    <dgm:pt modelId="{D7C40A8C-DF84-4D9D-8D0C-4B66D2359962}" type="pres">
      <dgm:prSet presAssocID="{1E2EC4FB-1090-4581-A13C-00D706C585D9}" presName="sibTrans" presStyleLbl="sibTrans2D1" presStyleIdx="0" presStyleCnt="2"/>
      <dgm:spPr/>
      <dgm:t>
        <a:bodyPr/>
        <a:lstStyle/>
        <a:p>
          <a:endParaRPr lang="nl-NL"/>
        </a:p>
      </dgm:t>
    </dgm:pt>
    <dgm:pt modelId="{0535A6F9-86F8-49E5-BA2A-435A2A82C5FD}" type="pres">
      <dgm:prSet presAssocID="{1E2EC4FB-1090-4581-A13C-00D706C585D9}" presName="spacerB" presStyleCnt="0"/>
      <dgm:spPr/>
    </dgm:pt>
    <dgm:pt modelId="{E2512233-4E15-484D-BEE6-ACE22E32E416}" type="pres">
      <dgm:prSet presAssocID="{C1F89B60-2E77-46BD-B095-D38E3B52A1F4}" presName="node" presStyleLbl="node1" presStyleIdx="1" presStyleCnt="3">
        <dgm:presLayoutVars>
          <dgm:bulletEnabled val="1"/>
        </dgm:presLayoutVars>
      </dgm:prSet>
      <dgm:spPr/>
      <dgm:t>
        <a:bodyPr/>
        <a:lstStyle/>
        <a:p>
          <a:endParaRPr lang="nl-NL"/>
        </a:p>
      </dgm:t>
    </dgm:pt>
    <dgm:pt modelId="{8BD1C0FE-C345-4F53-9BCA-5415D37B946D}" type="pres">
      <dgm:prSet presAssocID="{EA6D8566-D16B-4E06-9642-AA3887418C85}" presName="sibTransLast" presStyleLbl="sibTrans2D1" presStyleIdx="1" presStyleCnt="2"/>
      <dgm:spPr/>
      <dgm:t>
        <a:bodyPr/>
        <a:lstStyle/>
        <a:p>
          <a:endParaRPr lang="nl-NL"/>
        </a:p>
      </dgm:t>
    </dgm:pt>
    <dgm:pt modelId="{73BEDEEE-4830-4C74-9DFD-29C3BCF7ADD1}" type="pres">
      <dgm:prSet presAssocID="{EA6D8566-D16B-4E06-9642-AA3887418C85}" presName="connectorText" presStyleLbl="sibTrans2D1" presStyleIdx="1" presStyleCnt="2"/>
      <dgm:spPr/>
      <dgm:t>
        <a:bodyPr/>
        <a:lstStyle/>
        <a:p>
          <a:endParaRPr lang="nl-NL"/>
        </a:p>
      </dgm:t>
    </dgm:pt>
    <dgm:pt modelId="{DC33C54D-185A-419F-9346-B488CA4177AF}" type="pres">
      <dgm:prSet presAssocID="{EA6D8566-D16B-4E06-9642-AA3887418C85}" presName="lastNode" presStyleLbl="node1" presStyleIdx="2" presStyleCnt="3">
        <dgm:presLayoutVars>
          <dgm:bulletEnabled val="1"/>
        </dgm:presLayoutVars>
      </dgm:prSet>
      <dgm:spPr/>
      <dgm:t>
        <a:bodyPr/>
        <a:lstStyle/>
        <a:p>
          <a:endParaRPr lang="nl-NL"/>
        </a:p>
      </dgm:t>
    </dgm:pt>
  </dgm:ptLst>
  <dgm:cxnLst>
    <dgm:cxn modelId="{2E3DA186-B9C7-49AC-B490-708FAD9F7E8F}" type="presOf" srcId="{1E2EC4FB-1090-4581-A13C-00D706C585D9}" destId="{D7C40A8C-DF84-4D9D-8D0C-4B66D2359962}" srcOrd="0" destOrd="0" presId="urn:microsoft.com/office/officeart/2005/8/layout/equation2"/>
    <dgm:cxn modelId="{6F612DE7-DE4B-43E6-B774-FD5F506868DF}" type="presOf" srcId="{870EDC01-158C-47A8-A359-2F5320A8C588}" destId="{DC33C54D-185A-419F-9346-B488CA4177AF}" srcOrd="0" destOrd="0" presId="urn:microsoft.com/office/officeart/2005/8/layout/equation2"/>
    <dgm:cxn modelId="{F94A1E03-CB5B-4400-8FF3-64466D347021}" srcId="{EA6D8566-D16B-4E06-9642-AA3887418C85}" destId="{870EDC01-158C-47A8-A359-2F5320A8C588}" srcOrd="2" destOrd="0" parTransId="{25A98374-AAF9-46B7-83DC-11D3869CC37E}" sibTransId="{166538D3-DA39-4C4B-84C3-E8867FBF76BC}"/>
    <dgm:cxn modelId="{C247F191-EC80-4409-A81C-4297D2CCA974}" srcId="{EA6D8566-D16B-4E06-9642-AA3887418C85}" destId="{C1F89B60-2E77-46BD-B095-D38E3B52A1F4}" srcOrd="1" destOrd="0" parTransId="{EF11F36E-67D2-485D-9043-914A1CF3C182}" sibTransId="{177E4DC0-0065-431D-9E5A-4ED8AD607277}"/>
    <dgm:cxn modelId="{9137EDC8-0F1B-4BC4-B679-80B5F65E6B27}" type="presOf" srcId="{C1F89B60-2E77-46BD-B095-D38E3B52A1F4}" destId="{E2512233-4E15-484D-BEE6-ACE22E32E416}" srcOrd="0" destOrd="0" presId="urn:microsoft.com/office/officeart/2005/8/layout/equation2"/>
    <dgm:cxn modelId="{F84E07BC-0959-48FE-BA15-CE74296AFCD3}" srcId="{EA6D8566-D16B-4E06-9642-AA3887418C85}" destId="{AF456BFC-DCDE-410C-855B-96E4789572BA}" srcOrd="0" destOrd="0" parTransId="{BD61890F-CA00-40DA-82DF-E9E765326BFC}" sibTransId="{1E2EC4FB-1090-4581-A13C-00D706C585D9}"/>
    <dgm:cxn modelId="{BC3A6133-7B39-4851-90BB-0FC06C843F3F}" type="presOf" srcId="{EA6D8566-D16B-4E06-9642-AA3887418C85}" destId="{331585AB-3608-4A3C-A16A-5BA8C5568196}" srcOrd="0" destOrd="0" presId="urn:microsoft.com/office/officeart/2005/8/layout/equation2"/>
    <dgm:cxn modelId="{05D1113E-F6D7-4795-B93C-B96CBBD34788}" type="presOf" srcId="{AF456BFC-DCDE-410C-855B-96E4789572BA}" destId="{B6C66B4C-95E9-4A18-A656-305C8E9BC724}" srcOrd="0" destOrd="0" presId="urn:microsoft.com/office/officeart/2005/8/layout/equation2"/>
    <dgm:cxn modelId="{B359B44E-2593-4D87-8F2E-9795C981A1A6}" type="presOf" srcId="{177E4DC0-0065-431D-9E5A-4ED8AD607277}" destId="{73BEDEEE-4830-4C74-9DFD-29C3BCF7ADD1}" srcOrd="1" destOrd="0" presId="urn:microsoft.com/office/officeart/2005/8/layout/equation2"/>
    <dgm:cxn modelId="{6BDE2643-7C50-466A-815D-B8D4EC0FF5F0}" type="presOf" srcId="{177E4DC0-0065-431D-9E5A-4ED8AD607277}" destId="{8BD1C0FE-C345-4F53-9BCA-5415D37B946D}" srcOrd="0" destOrd="0" presId="urn:microsoft.com/office/officeart/2005/8/layout/equation2"/>
    <dgm:cxn modelId="{09834266-3709-4CCA-857F-2C2F6D6F77EA}" type="presParOf" srcId="{331585AB-3608-4A3C-A16A-5BA8C5568196}" destId="{5EE21725-75CB-4464-97DC-DA3C90E18DC2}" srcOrd="0" destOrd="0" presId="urn:microsoft.com/office/officeart/2005/8/layout/equation2"/>
    <dgm:cxn modelId="{3E07AC7D-05FE-4237-8048-F2A90174E8C0}" type="presParOf" srcId="{5EE21725-75CB-4464-97DC-DA3C90E18DC2}" destId="{B6C66B4C-95E9-4A18-A656-305C8E9BC724}" srcOrd="0" destOrd="0" presId="urn:microsoft.com/office/officeart/2005/8/layout/equation2"/>
    <dgm:cxn modelId="{CBA36EE5-7CE0-4D34-AAF2-0CED9E10AD24}" type="presParOf" srcId="{5EE21725-75CB-4464-97DC-DA3C90E18DC2}" destId="{B1B8DDCB-DD4A-47EB-9BB7-EB55FE61478B}" srcOrd="1" destOrd="0" presId="urn:microsoft.com/office/officeart/2005/8/layout/equation2"/>
    <dgm:cxn modelId="{D6653496-D5EB-4708-8B67-E99F385341EA}" type="presParOf" srcId="{5EE21725-75CB-4464-97DC-DA3C90E18DC2}" destId="{D7C40A8C-DF84-4D9D-8D0C-4B66D2359962}" srcOrd="2" destOrd="0" presId="urn:microsoft.com/office/officeart/2005/8/layout/equation2"/>
    <dgm:cxn modelId="{8EB5C803-C086-476B-AD29-BBFE6F8286CD}" type="presParOf" srcId="{5EE21725-75CB-4464-97DC-DA3C90E18DC2}" destId="{0535A6F9-86F8-49E5-BA2A-435A2A82C5FD}" srcOrd="3" destOrd="0" presId="urn:microsoft.com/office/officeart/2005/8/layout/equation2"/>
    <dgm:cxn modelId="{C996DA96-2AB7-4D57-8C35-54FD96E8F64F}" type="presParOf" srcId="{5EE21725-75CB-4464-97DC-DA3C90E18DC2}" destId="{E2512233-4E15-484D-BEE6-ACE22E32E416}" srcOrd="4" destOrd="0" presId="urn:microsoft.com/office/officeart/2005/8/layout/equation2"/>
    <dgm:cxn modelId="{6D8AC4A2-BDA6-498F-BD3E-1F44B05DF036}" type="presParOf" srcId="{331585AB-3608-4A3C-A16A-5BA8C5568196}" destId="{8BD1C0FE-C345-4F53-9BCA-5415D37B946D}" srcOrd="1" destOrd="0" presId="urn:microsoft.com/office/officeart/2005/8/layout/equation2"/>
    <dgm:cxn modelId="{1597C92C-CBB0-43A4-AED0-1F6EBCBC9A40}" type="presParOf" srcId="{8BD1C0FE-C345-4F53-9BCA-5415D37B946D}" destId="{73BEDEEE-4830-4C74-9DFD-29C3BCF7ADD1}" srcOrd="0" destOrd="0" presId="urn:microsoft.com/office/officeart/2005/8/layout/equation2"/>
    <dgm:cxn modelId="{7DE0B0A8-9F65-403F-8387-28CA6C4EE738}" type="presParOf" srcId="{331585AB-3608-4A3C-A16A-5BA8C5568196}" destId="{DC33C54D-185A-419F-9346-B488CA4177AF}"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777607" y="0"/>
            <a:ext cx="2889938" cy="498056"/>
          </a:xfrm>
          <a:prstGeom prst="rect">
            <a:avLst/>
          </a:prstGeom>
        </p:spPr>
        <p:txBody>
          <a:bodyPr vert="horz" lIns="91440" tIns="45720" rIns="91440" bIns="45720" rtlCol="0"/>
          <a:lstStyle>
            <a:lvl1pPr algn="r">
              <a:defRPr sz="1200"/>
            </a:lvl1pPr>
          </a:lstStyle>
          <a:p>
            <a:fld id="{42F4EBD4-6C87-4A78-AD41-35FD96299464}" type="datetimeFigureOut">
              <a:rPr lang="nl-NL" smtClean="0"/>
              <a:t>2-9-2015</a:t>
            </a:fld>
            <a:endParaRPr lang="nl-NL"/>
          </a:p>
        </p:txBody>
      </p:sp>
      <p:sp>
        <p:nvSpPr>
          <p:cNvPr id="4" name="Tijdelijke aanduiding voor voettekst 3"/>
          <p:cNvSpPr>
            <a:spLocks noGrp="1"/>
          </p:cNvSpPr>
          <p:nvPr>
            <p:ph type="ftr" sz="quarter" idx="2"/>
          </p:nvPr>
        </p:nvSpPr>
        <p:spPr>
          <a:xfrm>
            <a:off x="0" y="9428584"/>
            <a:ext cx="2889938" cy="498055"/>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777607" y="9428584"/>
            <a:ext cx="2889938" cy="498055"/>
          </a:xfrm>
          <a:prstGeom prst="rect">
            <a:avLst/>
          </a:prstGeom>
        </p:spPr>
        <p:txBody>
          <a:bodyPr vert="horz" lIns="91440" tIns="45720" rIns="91440" bIns="45720" rtlCol="0" anchor="b"/>
          <a:lstStyle>
            <a:lvl1pPr algn="r">
              <a:defRPr sz="1200"/>
            </a:lvl1pPr>
          </a:lstStyle>
          <a:p>
            <a:fld id="{AD226DFD-8CE7-4DB8-85E8-D7CC91147ED2}" type="slidenum">
              <a:rPr lang="nl-NL" smtClean="0"/>
              <a:t>‹nr.›</a:t>
            </a:fld>
            <a:endParaRPr lang="nl-NL"/>
          </a:p>
        </p:txBody>
      </p:sp>
    </p:spTree>
    <p:extLst>
      <p:ext uri="{BB962C8B-B14F-4D97-AF65-F5344CB8AC3E}">
        <p14:creationId xmlns:p14="http://schemas.microsoft.com/office/powerpoint/2010/main" val="48515096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171FCB55-0C1E-46D7-8D7D-2FC6635F5209}" type="datetimeFigureOut">
              <a:rPr lang="nl-NL" smtClean="0">
                <a:solidFill>
                  <a:prstClr val="black">
                    <a:tint val="75000"/>
                  </a:prstClr>
                </a:solidFill>
              </a:rPr>
              <a:pPr/>
              <a:t>2-9-2015</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368675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71FCB55-0C1E-46D7-8D7D-2FC6635F5209}" type="datetimeFigureOut">
              <a:rPr lang="nl-NL" smtClean="0">
                <a:solidFill>
                  <a:prstClr val="black">
                    <a:tint val="75000"/>
                  </a:prstClr>
                </a:solidFill>
              </a:rPr>
              <a:pPr/>
              <a:t>2-9-2015</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3623580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9"/>
            <a:ext cx="27432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609600" y="274639"/>
            <a:ext cx="80264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71FCB55-0C1E-46D7-8D7D-2FC6635F5209}" type="datetimeFigureOut">
              <a:rPr lang="nl-NL" smtClean="0">
                <a:solidFill>
                  <a:prstClr val="black">
                    <a:tint val="75000"/>
                  </a:prstClr>
                </a:solidFill>
              </a:rPr>
              <a:pPr/>
              <a:t>2-9-2015</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1591346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71FCB55-0C1E-46D7-8D7D-2FC6635F5209}" type="datetimeFigureOut">
              <a:rPr lang="nl-NL" smtClean="0">
                <a:solidFill>
                  <a:prstClr val="black">
                    <a:tint val="75000"/>
                  </a:prstClr>
                </a:solidFill>
              </a:rPr>
              <a:pPr/>
              <a:t>2-9-2015</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083078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171FCB55-0C1E-46D7-8D7D-2FC6635F5209}" type="datetimeFigureOut">
              <a:rPr lang="nl-NL" smtClean="0">
                <a:solidFill>
                  <a:prstClr val="black">
                    <a:tint val="75000"/>
                  </a:prstClr>
                </a:solidFill>
              </a:rPr>
              <a:pPr/>
              <a:t>2-9-2015</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807697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171FCB55-0C1E-46D7-8D7D-2FC6635F5209}" type="datetimeFigureOut">
              <a:rPr lang="nl-NL" smtClean="0">
                <a:solidFill>
                  <a:prstClr val="black">
                    <a:tint val="75000"/>
                  </a:prstClr>
                </a:solidFill>
              </a:rPr>
              <a:pPr/>
              <a:t>2-9-2015</a:t>
            </a:fld>
            <a:endParaRPr lang="nl-NL" dirty="0">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dirty="0">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673581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171FCB55-0C1E-46D7-8D7D-2FC6635F5209}" type="datetimeFigureOut">
              <a:rPr lang="nl-NL" smtClean="0">
                <a:solidFill>
                  <a:prstClr val="black">
                    <a:tint val="75000"/>
                  </a:prstClr>
                </a:solidFill>
              </a:rPr>
              <a:pPr/>
              <a:t>2-9-2015</a:t>
            </a:fld>
            <a:endParaRPr lang="nl-NL" dirty="0">
              <a:solidFill>
                <a:prstClr val="black">
                  <a:tint val="75000"/>
                </a:prstClr>
              </a:solidFill>
            </a:endParaRPr>
          </a:p>
        </p:txBody>
      </p:sp>
      <p:sp>
        <p:nvSpPr>
          <p:cNvPr id="8" name="Tijdelijke aanduiding voor voettekst 7"/>
          <p:cNvSpPr>
            <a:spLocks noGrp="1"/>
          </p:cNvSpPr>
          <p:nvPr>
            <p:ph type="ftr" sz="quarter" idx="11"/>
          </p:nvPr>
        </p:nvSpPr>
        <p:spPr/>
        <p:txBody>
          <a:bodyPr/>
          <a:lstStyle/>
          <a:p>
            <a:endParaRPr lang="nl-NL" dirty="0">
              <a:solidFill>
                <a:prstClr val="black">
                  <a:tint val="75000"/>
                </a:prstClr>
              </a:solidFill>
            </a:endParaRPr>
          </a:p>
        </p:txBody>
      </p:sp>
      <p:sp>
        <p:nvSpPr>
          <p:cNvPr id="9" name="Tijdelijke aanduiding voor dianummer 8"/>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1134007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171FCB55-0C1E-46D7-8D7D-2FC6635F5209}" type="datetimeFigureOut">
              <a:rPr lang="nl-NL" smtClean="0">
                <a:solidFill>
                  <a:prstClr val="black">
                    <a:tint val="75000"/>
                  </a:prstClr>
                </a:solidFill>
              </a:rPr>
              <a:pPr/>
              <a:t>2-9-2015</a:t>
            </a:fld>
            <a:endParaRPr lang="nl-NL" dirty="0">
              <a:solidFill>
                <a:prstClr val="black">
                  <a:tint val="75000"/>
                </a:prstClr>
              </a:solidFill>
            </a:endParaRPr>
          </a:p>
        </p:txBody>
      </p:sp>
      <p:sp>
        <p:nvSpPr>
          <p:cNvPr id="4" name="Tijdelijke aanduiding voor voettekst 3"/>
          <p:cNvSpPr>
            <a:spLocks noGrp="1"/>
          </p:cNvSpPr>
          <p:nvPr>
            <p:ph type="ftr" sz="quarter" idx="11"/>
          </p:nvPr>
        </p:nvSpPr>
        <p:spPr/>
        <p:txBody>
          <a:bodyPr/>
          <a:lstStyle/>
          <a:p>
            <a:endParaRPr lang="nl-NL" dirty="0">
              <a:solidFill>
                <a:prstClr val="black">
                  <a:tint val="75000"/>
                </a:prstClr>
              </a:solidFill>
            </a:endParaRPr>
          </a:p>
        </p:txBody>
      </p:sp>
      <p:sp>
        <p:nvSpPr>
          <p:cNvPr id="5" name="Tijdelijke aanduiding voor dianummer 4"/>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4115567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71FCB55-0C1E-46D7-8D7D-2FC6635F5209}" type="datetimeFigureOut">
              <a:rPr lang="nl-NL" smtClean="0">
                <a:solidFill>
                  <a:prstClr val="black">
                    <a:tint val="75000"/>
                  </a:prstClr>
                </a:solidFill>
              </a:rPr>
              <a:pPr/>
              <a:t>2-9-2015</a:t>
            </a:fld>
            <a:endParaRPr lang="nl-NL" dirty="0">
              <a:solidFill>
                <a:prstClr val="black">
                  <a:tint val="75000"/>
                </a:prstClr>
              </a:solidFill>
            </a:endParaRPr>
          </a:p>
        </p:txBody>
      </p:sp>
      <p:sp>
        <p:nvSpPr>
          <p:cNvPr id="3" name="Tijdelijke aanduiding voor voettekst 2"/>
          <p:cNvSpPr>
            <a:spLocks noGrp="1"/>
          </p:cNvSpPr>
          <p:nvPr>
            <p:ph type="ftr" sz="quarter" idx="11"/>
          </p:nvPr>
        </p:nvSpPr>
        <p:spPr/>
        <p:txBody>
          <a:bodyPr/>
          <a:lstStyle/>
          <a:p>
            <a:endParaRPr lang="nl-NL" dirty="0">
              <a:solidFill>
                <a:prstClr val="black">
                  <a:tint val="75000"/>
                </a:prstClr>
              </a:solidFill>
            </a:endParaRPr>
          </a:p>
        </p:txBody>
      </p:sp>
      <p:sp>
        <p:nvSpPr>
          <p:cNvPr id="4" name="Tijdelijke aanduiding voor dianummer 3"/>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3309726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71FCB55-0C1E-46D7-8D7D-2FC6635F5209}" type="datetimeFigureOut">
              <a:rPr lang="nl-NL" smtClean="0">
                <a:solidFill>
                  <a:prstClr val="black">
                    <a:tint val="75000"/>
                  </a:prstClr>
                </a:solidFill>
              </a:rPr>
              <a:pPr/>
              <a:t>2-9-2015</a:t>
            </a:fld>
            <a:endParaRPr lang="nl-NL" dirty="0">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dirty="0">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958940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71FCB55-0C1E-46D7-8D7D-2FC6635F5209}" type="datetimeFigureOut">
              <a:rPr lang="nl-NL" smtClean="0">
                <a:solidFill>
                  <a:prstClr val="black">
                    <a:tint val="75000"/>
                  </a:prstClr>
                </a:solidFill>
              </a:rPr>
              <a:pPr/>
              <a:t>2-9-2015</a:t>
            </a:fld>
            <a:endParaRPr lang="nl-NL" dirty="0">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dirty="0">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503850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1FCB55-0C1E-46D7-8D7D-2FC6635F5209}" type="datetimeFigureOut">
              <a:rPr lang="nl-NL" smtClean="0">
                <a:solidFill>
                  <a:prstClr val="black">
                    <a:tint val="75000"/>
                  </a:prstClr>
                </a:solidFill>
              </a:rPr>
              <a:pPr/>
              <a:t>2-9-2015</a:t>
            </a:fld>
            <a:endParaRPr lang="nl-NL" dirty="0">
              <a:solidFill>
                <a:prstClr val="black">
                  <a:tint val="75000"/>
                </a:prstClr>
              </a:solidFill>
            </a:endParaRPr>
          </a:p>
        </p:txBody>
      </p:sp>
      <p:sp>
        <p:nvSpPr>
          <p:cNvPr id="5" name="Tijdelijke aanduiding voor voettekst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solidFill>
                <a:prstClr val="black">
                  <a:tint val="75000"/>
                </a:prstClr>
              </a:solidFill>
            </a:endParaRPr>
          </a:p>
        </p:txBody>
      </p:sp>
      <p:sp>
        <p:nvSpPr>
          <p:cNvPr id="6" name="Tijdelijke aanduiding voor dia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28EB2B-1C7A-4B1D-95BC-C51A98F919F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32913068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package" Target="../embeddings/Microsoft_Excel-werkblad1.xlsx"/></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6.emf"/><Relationship Id="rId4" Type="http://schemas.openxmlformats.org/officeDocument/2006/relationships/package" Target="../embeddings/Microsoft_Excel-werkblad2.xlsx"/></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package" Target="../embeddings/Microsoft_Excel-werkblad3.xlsx"/></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package" Target="../embeddings/Microsoft_Excel-werkblad4.xlsx"/></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Hoofdstuk 3</a:t>
            </a:r>
            <a:endParaRPr lang="nl-NL" dirty="0"/>
          </a:p>
        </p:txBody>
      </p:sp>
      <p:sp>
        <p:nvSpPr>
          <p:cNvPr id="3" name="Ondertitel 2"/>
          <p:cNvSpPr>
            <a:spLocks noGrp="1"/>
          </p:cNvSpPr>
          <p:nvPr>
            <p:ph type="subTitle" idx="1"/>
          </p:nvPr>
        </p:nvSpPr>
        <p:spPr/>
        <p:txBody>
          <a:bodyPr/>
          <a:lstStyle/>
          <a:p>
            <a:r>
              <a:rPr lang="nl-NL" dirty="0" smtClean="0"/>
              <a:t>Financiering</a:t>
            </a:r>
          </a:p>
          <a:p>
            <a:r>
              <a:rPr lang="nl-NL" dirty="0" smtClean="0"/>
              <a:t>En </a:t>
            </a:r>
          </a:p>
          <a:p>
            <a:r>
              <a:rPr lang="nl-NL" dirty="0" smtClean="0"/>
              <a:t>Financieel beleid</a:t>
            </a:r>
            <a:endParaRPr lang="nl-NL" dirty="0"/>
          </a:p>
        </p:txBody>
      </p:sp>
    </p:spTree>
    <p:extLst>
      <p:ext uri="{BB962C8B-B14F-4D97-AF65-F5344CB8AC3E}">
        <p14:creationId xmlns:p14="http://schemas.microsoft.com/office/powerpoint/2010/main" val="18344131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Quick ratio</a:t>
            </a:r>
            <a:endParaRPr lang="nl-NL" dirty="0"/>
          </a:p>
        </p:txBody>
      </p:sp>
      <p:pic>
        <p:nvPicPr>
          <p:cNvPr id="4" name="Tijdelijke aanduiding voor inhoud 3"/>
          <p:cNvPicPr>
            <a:picLocks noGrp="1" noChangeAspect="1"/>
          </p:cNvPicPr>
          <p:nvPr>
            <p:ph idx="1"/>
          </p:nvPr>
        </p:nvPicPr>
        <p:blipFill>
          <a:blip r:embed="rId2"/>
          <a:stretch>
            <a:fillRect/>
          </a:stretch>
        </p:blipFill>
        <p:spPr>
          <a:xfrm>
            <a:off x="1679065" y="1695865"/>
            <a:ext cx="8833870" cy="4334632"/>
          </a:xfrm>
          <a:prstGeom prst="rect">
            <a:avLst/>
          </a:prstGeom>
        </p:spPr>
      </p:pic>
    </p:spTree>
    <p:extLst>
      <p:ext uri="{BB962C8B-B14F-4D97-AF65-F5344CB8AC3E}">
        <p14:creationId xmlns:p14="http://schemas.microsoft.com/office/powerpoint/2010/main" val="6826844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Quick ratio</a:t>
            </a:r>
            <a:endParaRPr lang="nl-NL" dirty="0"/>
          </a:p>
        </p:txBody>
      </p:sp>
      <p:sp>
        <p:nvSpPr>
          <p:cNvPr id="3" name="Tijdelijke aanduiding voor inhoud 2"/>
          <p:cNvSpPr>
            <a:spLocks noGrp="1"/>
          </p:cNvSpPr>
          <p:nvPr>
            <p:ph idx="1"/>
          </p:nvPr>
        </p:nvSpPr>
        <p:spPr/>
        <p:txBody>
          <a:bodyPr/>
          <a:lstStyle/>
          <a:p>
            <a:r>
              <a:rPr lang="nl-NL" dirty="0" smtClean="0"/>
              <a:t>Quick ratio = (vorderingen + betaalmiddelen)/kort vreemd vermogen</a:t>
            </a:r>
          </a:p>
          <a:p>
            <a:r>
              <a:rPr lang="nl-NL" dirty="0" smtClean="0"/>
              <a:t>Vorderingen + betaalmiddelen = debiteuren € 10.000 + kas       € 2.000 + Bank € 26.000 = € 38.000</a:t>
            </a:r>
          </a:p>
          <a:p>
            <a:r>
              <a:rPr lang="nl-NL" dirty="0" smtClean="0"/>
              <a:t>Kort vreemd vermogen = Crediteuren € 26.000 + Banklening    € 37.000 = € 63.000</a:t>
            </a:r>
          </a:p>
          <a:p>
            <a:r>
              <a:rPr lang="nl-NL" dirty="0" smtClean="0"/>
              <a:t>Quick ratio = € 38.000 / € 63.000 = 0,6</a:t>
            </a:r>
          </a:p>
          <a:p>
            <a:r>
              <a:rPr lang="nl-NL" dirty="0" smtClean="0"/>
              <a:t>Net liquide volgens de </a:t>
            </a:r>
            <a:r>
              <a:rPr lang="nl-NL" dirty="0" err="1" smtClean="0"/>
              <a:t>quick</a:t>
            </a:r>
            <a:r>
              <a:rPr lang="nl-NL" dirty="0" smtClean="0"/>
              <a:t> ratio</a:t>
            </a:r>
            <a:endParaRPr lang="nl-NL" dirty="0"/>
          </a:p>
        </p:txBody>
      </p:sp>
    </p:spTree>
    <p:extLst>
      <p:ext uri="{BB962C8B-B14F-4D97-AF65-F5344CB8AC3E}">
        <p14:creationId xmlns:p14="http://schemas.microsoft.com/office/powerpoint/2010/main" val="869994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Kernen in de vlottende bedrijfsmiddelen</a:t>
            </a:r>
            <a:endParaRPr lang="nl-NL" dirty="0"/>
          </a:p>
        </p:txBody>
      </p:sp>
      <p:sp>
        <p:nvSpPr>
          <p:cNvPr id="3" name="Tijdelijke aanduiding voor inhoud 2"/>
          <p:cNvSpPr>
            <a:spLocks noGrp="1"/>
          </p:cNvSpPr>
          <p:nvPr>
            <p:ph idx="1"/>
          </p:nvPr>
        </p:nvSpPr>
        <p:spPr/>
        <p:txBody>
          <a:bodyPr/>
          <a:lstStyle/>
          <a:p>
            <a:r>
              <a:rPr lang="nl-NL" dirty="0" smtClean="0"/>
              <a:t>Goederenkern = er is altijd een bepaalde basisvoorraad aanwezig</a:t>
            </a:r>
          </a:p>
          <a:p>
            <a:r>
              <a:rPr lang="nl-NL" dirty="0" smtClean="0"/>
              <a:t>Debiteurenkern = als de debiteur zijn ene schuld aflost maakt hij meestal direct een nieuwe schuld (</a:t>
            </a:r>
            <a:r>
              <a:rPr lang="nl-NL" dirty="0" err="1" smtClean="0"/>
              <a:t>ivm</a:t>
            </a:r>
            <a:r>
              <a:rPr lang="nl-NL" dirty="0" smtClean="0"/>
              <a:t> maandelijkse leveringen</a:t>
            </a:r>
          </a:p>
          <a:p>
            <a:r>
              <a:rPr lang="nl-NL" dirty="0" smtClean="0"/>
              <a:t>Deze kernen moeten worden gefinancierd met lang vreemd vermogen. Dit lange vreemde vermogen moet groter zijn dan de kernen</a:t>
            </a:r>
            <a:endParaRPr lang="nl-NL" dirty="0"/>
          </a:p>
        </p:txBody>
      </p:sp>
    </p:spTree>
    <p:extLst>
      <p:ext uri="{BB962C8B-B14F-4D97-AF65-F5344CB8AC3E}">
        <p14:creationId xmlns:p14="http://schemas.microsoft.com/office/powerpoint/2010/main" val="585853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3.3 solvabiliteit van een onderneming</a:t>
            </a:r>
            <a:endParaRPr lang="nl-NL" dirty="0"/>
          </a:p>
        </p:txBody>
      </p:sp>
      <p:sp>
        <p:nvSpPr>
          <p:cNvPr id="3" name="Tijdelijke aanduiding voor inhoud 2"/>
          <p:cNvSpPr>
            <a:spLocks noGrp="1"/>
          </p:cNvSpPr>
          <p:nvPr>
            <p:ph idx="1"/>
          </p:nvPr>
        </p:nvSpPr>
        <p:spPr/>
        <p:txBody>
          <a:bodyPr/>
          <a:lstStyle/>
          <a:p>
            <a:r>
              <a:rPr lang="nl-NL" dirty="0" smtClean="0"/>
              <a:t>Hoe goed is een bedrijf in staat het vreemde vermogen terug te betalen. </a:t>
            </a:r>
          </a:p>
          <a:p>
            <a:r>
              <a:rPr lang="nl-NL" dirty="0" smtClean="0"/>
              <a:t>We bekijken hierbij naar de verhouding tussen het eigen vermogen en het totale vermogen</a:t>
            </a:r>
          </a:p>
          <a:p>
            <a:r>
              <a:rPr lang="nl-NL" dirty="0" smtClean="0"/>
              <a:t>In formule: Eigen vermogen/totale vermogen x 100%</a:t>
            </a:r>
          </a:p>
          <a:p>
            <a:r>
              <a:rPr lang="nl-NL" dirty="0" smtClean="0"/>
              <a:t>Bladzijde 188 als voorbeeld</a:t>
            </a:r>
            <a:endParaRPr lang="nl-NL" dirty="0"/>
          </a:p>
        </p:txBody>
      </p:sp>
    </p:spTree>
    <p:extLst>
      <p:ext uri="{BB962C8B-B14F-4D97-AF65-F5344CB8AC3E}">
        <p14:creationId xmlns:p14="http://schemas.microsoft.com/office/powerpoint/2010/main" val="1345634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Bewaken van de solvabiliteit</a:t>
            </a:r>
            <a:endParaRPr lang="nl-NL" dirty="0"/>
          </a:p>
        </p:txBody>
      </p:sp>
      <p:sp>
        <p:nvSpPr>
          <p:cNvPr id="3" name="Tijdelijke aanduiding voor inhoud 2"/>
          <p:cNvSpPr>
            <a:spLocks noGrp="1"/>
          </p:cNvSpPr>
          <p:nvPr>
            <p:ph idx="1"/>
          </p:nvPr>
        </p:nvSpPr>
        <p:spPr/>
        <p:txBody>
          <a:bodyPr/>
          <a:lstStyle/>
          <a:p>
            <a:r>
              <a:rPr lang="nl-NL" dirty="0" smtClean="0"/>
              <a:t>Kengetal wordt berekend aan de hand van de balans</a:t>
            </a:r>
          </a:p>
          <a:p>
            <a:r>
              <a:rPr lang="nl-NL" dirty="0" smtClean="0"/>
              <a:t>Er is dus sprake van een momentopname</a:t>
            </a:r>
          </a:p>
          <a:p>
            <a:r>
              <a:rPr lang="nl-NL" dirty="0" smtClean="0"/>
              <a:t>De bank wil altijd meerdere jaren achter elkaar de solvabiliteit controleren</a:t>
            </a:r>
          </a:p>
          <a:p>
            <a:r>
              <a:rPr lang="nl-NL" dirty="0" smtClean="0"/>
              <a:t>Bij snel groeiende bedrijven zelfs elk kwartaal</a:t>
            </a:r>
          </a:p>
          <a:p>
            <a:r>
              <a:rPr lang="nl-NL" dirty="0" smtClean="0"/>
              <a:t>Zie voorbeeld bladzijde 190</a:t>
            </a:r>
            <a:endParaRPr lang="nl-NL" dirty="0"/>
          </a:p>
        </p:txBody>
      </p:sp>
    </p:spTree>
    <p:extLst>
      <p:ext uri="{BB962C8B-B14F-4D97-AF65-F5344CB8AC3E}">
        <p14:creationId xmlns:p14="http://schemas.microsoft.com/office/powerpoint/2010/main" val="2867652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Factoren die de solvabiliteit negatief </a:t>
            </a:r>
            <a:r>
              <a:rPr lang="nl-NL" dirty="0" err="1" smtClean="0"/>
              <a:t>beinvloeden</a:t>
            </a:r>
            <a:endParaRPr lang="nl-NL" dirty="0"/>
          </a:p>
        </p:txBody>
      </p:sp>
      <p:sp>
        <p:nvSpPr>
          <p:cNvPr id="3" name="Tijdelijke aanduiding voor inhoud 2"/>
          <p:cNvSpPr>
            <a:spLocks noGrp="1"/>
          </p:cNvSpPr>
          <p:nvPr>
            <p:ph idx="1"/>
          </p:nvPr>
        </p:nvSpPr>
        <p:spPr/>
        <p:txBody>
          <a:bodyPr/>
          <a:lstStyle/>
          <a:p>
            <a:r>
              <a:rPr lang="nl-NL" dirty="0" smtClean="0"/>
              <a:t>Groei van het bedrijf</a:t>
            </a:r>
          </a:p>
          <a:p>
            <a:r>
              <a:rPr lang="nl-NL" dirty="0" smtClean="0"/>
              <a:t>Inflatie</a:t>
            </a:r>
          </a:p>
          <a:p>
            <a:r>
              <a:rPr lang="nl-NL" dirty="0" smtClean="0"/>
              <a:t>Slechte bedrijfsresultaten</a:t>
            </a:r>
            <a:endParaRPr lang="nl-NL" dirty="0"/>
          </a:p>
        </p:txBody>
      </p:sp>
    </p:spTree>
    <p:extLst>
      <p:ext uri="{BB962C8B-B14F-4D97-AF65-F5344CB8AC3E}">
        <p14:creationId xmlns:p14="http://schemas.microsoft.com/office/powerpoint/2010/main" val="3434957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3.4 cashflow</a:t>
            </a:r>
            <a:endParaRPr lang="nl-NL"/>
          </a:p>
        </p:txBody>
      </p:sp>
      <p:sp>
        <p:nvSpPr>
          <p:cNvPr id="3" name="Tijdelijke aanduiding voor inhoud 2"/>
          <p:cNvSpPr>
            <a:spLocks noGrp="1"/>
          </p:cNvSpPr>
          <p:nvPr>
            <p:ph idx="1"/>
          </p:nvPr>
        </p:nvSpPr>
        <p:spPr/>
        <p:txBody>
          <a:bodyPr/>
          <a:lstStyle/>
          <a:p>
            <a:r>
              <a:rPr lang="nl-NL" dirty="0" smtClean="0"/>
              <a:t>Cashflow ook wel kasstroom genoemd</a:t>
            </a:r>
          </a:p>
          <a:p>
            <a:r>
              <a:rPr lang="nl-NL" dirty="0" smtClean="0"/>
              <a:t>Berekent eigenlijk hoeveel er dat jaar meer is binnen gekomen</a:t>
            </a:r>
          </a:p>
          <a:p>
            <a:r>
              <a:rPr lang="nl-NL" dirty="0" smtClean="0"/>
              <a:t>In formule: Nettowinst + afschrijvingen = cashflow</a:t>
            </a:r>
          </a:p>
          <a:p>
            <a:r>
              <a:rPr lang="nl-NL" dirty="0" smtClean="0"/>
              <a:t>Cashflow berekening is een momentopname nadat de resultatenrekening gemaakt is. </a:t>
            </a:r>
            <a:endParaRPr lang="nl-NL" dirty="0"/>
          </a:p>
        </p:txBody>
      </p:sp>
    </p:spTree>
    <p:extLst>
      <p:ext uri="{BB962C8B-B14F-4D97-AF65-F5344CB8AC3E}">
        <p14:creationId xmlns:p14="http://schemas.microsoft.com/office/powerpoint/2010/main" val="24721510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3.4 cashflow</a:t>
            </a:r>
            <a:endParaRPr lang="nl-NL" dirty="0"/>
          </a:p>
        </p:txBody>
      </p:sp>
      <p:sp>
        <p:nvSpPr>
          <p:cNvPr id="3" name="Tijdelijke aanduiding voor inhoud 2"/>
          <p:cNvSpPr>
            <a:spLocks noGrp="1"/>
          </p:cNvSpPr>
          <p:nvPr>
            <p:ph idx="1"/>
          </p:nvPr>
        </p:nvSpPr>
        <p:spPr/>
        <p:txBody>
          <a:bodyPr/>
          <a:lstStyle/>
          <a:p>
            <a:r>
              <a:rPr lang="nl-NL" dirty="0" smtClean="0"/>
              <a:t>Cashflow wordt gebruikt voor:</a:t>
            </a:r>
          </a:p>
          <a:p>
            <a:r>
              <a:rPr lang="nl-NL" dirty="0" smtClean="0"/>
              <a:t>Investeringen in vaste activa</a:t>
            </a:r>
          </a:p>
          <a:p>
            <a:r>
              <a:rPr lang="nl-NL" dirty="0" smtClean="0"/>
              <a:t>Verhoging van vlottende activa</a:t>
            </a:r>
          </a:p>
          <a:p>
            <a:r>
              <a:rPr lang="nl-NL" dirty="0" smtClean="0"/>
              <a:t>Aflossing van lang en kort vreemd vermogen</a:t>
            </a:r>
          </a:p>
          <a:p>
            <a:r>
              <a:rPr lang="nl-NL" dirty="0" smtClean="0"/>
              <a:t>Privé-opnamen (eenmanszaak) of dividenduitkeringen (BV)</a:t>
            </a:r>
            <a:endParaRPr lang="nl-NL" dirty="0"/>
          </a:p>
        </p:txBody>
      </p:sp>
    </p:spTree>
    <p:extLst>
      <p:ext uri="{BB962C8B-B14F-4D97-AF65-F5344CB8AC3E}">
        <p14:creationId xmlns:p14="http://schemas.microsoft.com/office/powerpoint/2010/main" val="1517395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kasstroomoverzicht</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1685534659"/>
              </p:ext>
            </p:extLst>
          </p:nvPr>
        </p:nvGraphicFramePr>
        <p:xfrm>
          <a:off x="3486150" y="1820642"/>
          <a:ext cx="5494566" cy="4601418"/>
        </p:xfrm>
        <a:graphic>
          <a:graphicData uri="http://schemas.openxmlformats.org/drawingml/2006/table">
            <a:tbl>
              <a:tblPr/>
              <a:tblGrid>
                <a:gridCol w="915761"/>
                <a:gridCol w="915761"/>
                <a:gridCol w="915761"/>
                <a:gridCol w="915761"/>
                <a:gridCol w="915761"/>
                <a:gridCol w="915761"/>
              </a:tblGrid>
              <a:tr h="375522">
                <a:tc gridSpan="6">
                  <a:txBody>
                    <a:bodyPr/>
                    <a:lstStyle/>
                    <a:p>
                      <a:pPr algn="l" fontAlgn="b"/>
                      <a:r>
                        <a:rPr lang="nl-NL" sz="2000" b="0" i="0" u="none" strike="noStrike" dirty="0">
                          <a:solidFill>
                            <a:srgbClr val="000000"/>
                          </a:solidFill>
                          <a:effectLst/>
                          <a:latin typeface="Arial" panose="020B0604020202020204" pitchFamily="34" charset="0"/>
                        </a:rPr>
                        <a:t>Berekening van de cashflow</a:t>
                      </a:r>
                    </a:p>
                  </a:txBody>
                  <a:tcPr marL="7620" marR="7620" marT="7620" marB="0" anchor="b">
                    <a:lnL>
                      <a:noFill/>
                    </a:lnL>
                    <a:lnR>
                      <a:noFill/>
                    </a:lnR>
                    <a:lnT>
                      <a:noFill/>
                    </a:lnT>
                    <a:lnB>
                      <a:noFill/>
                    </a:lnB>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r>
              <a:tr h="201500">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r>
              <a:tr h="375522">
                <a:tc gridSpan="2">
                  <a:txBody>
                    <a:bodyPr/>
                    <a:lstStyle/>
                    <a:p>
                      <a:pPr algn="l" fontAlgn="b"/>
                      <a:r>
                        <a:rPr lang="nl-NL" sz="2000" b="0" i="0" u="none" strike="noStrike">
                          <a:solidFill>
                            <a:srgbClr val="000000"/>
                          </a:solidFill>
                          <a:effectLst/>
                          <a:latin typeface="Arial" panose="020B0604020202020204" pitchFamily="34" charset="0"/>
                        </a:rPr>
                        <a:t>nettowinst</a:t>
                      </a:r>
                    </a:p>
                  </a:txBody>
                  <a:tcPr marL="7620" marR="7620" marT="7620" marB="0" anchor="b">
                    <a:lnL>
                      <a:noFill/>
                    </a:lnL>
                    <a:lnR>
                      <a:noFill/>
                    </a:lnR>
                    <a:lnT>
                      <a:noFill/>
                    </a:lnT>
                    <a:lnB>
                      <a:noFill/>
                    </a:lnB>
                  </a:tcPr>
                </a:tc>
                <a:tc hMerge="1">
                  <a:txBody>
                    <a:bodyPr/>
                    <a:lstStyle/>
                    <a:p>
                      <a:endParaRPr lang="nl-NL"/>
                    </a:p>
                  </a:txBody>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r>
              <a:tr h="375522">
                <a:tc gridSpan="4">
                  <a:txBody>
                    <a:bodyPr/>
                    <a:lstStyle/>
                    <a:p>
                      <a:pPr algn="l" fontAlgn="b"/>
                      <a:r>
                        <a:rPr lang="nl-NL" sz="2000" b="0" i="0" u="none" strike="noStrike">
                          <a:solidFill>
                            <a:srgbClr val="000000"/>
                          </a:solidFill>
                          <a:effectLst/>
                          <a:latin typeface="Arial" panose="020B0604020202020204" pitchFamily="34" charset="0"/>
                        </a:rPr>
                        <a:t>afschrijvingskosten</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algn="l" fontAlgn="b"/>
                      <a:r>
                        <a:rPr lang="nl-NL" sz="2000" b="0" i="0" u="none" strike="noStrike">
                          <a:solidFill>
                            <a:srgbClr val="000000"/>
                          </a:solidFill>
                          <a:effectLst/>
                          <a:latin typeface="Arial" panose="020B0604020202020204" pitchFamily="34" charset="0"/>
                        </a:rPr>
                        <a:t>+</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r>
              <a:tr h="375522">
                <a:tc gridSpan="2">
                  <a:txBody>
                    <a:bodyPr/>
                    <a:lstStyle/>
                    <a:p>
                      <a:pPr algn="l" fontAlgn="b"/>
                      <a:r>
                        <a:rPr lang="nl-NL" sz="2000" b="0" i="0" u="none" strike="noStrike">
                          <a:solidFill>
                            <a:srgbClr val="000000"/>
                          </a:solidFill>
                          <a:effectLst/>
                          <a:latin typeface="Arial" panose="020B0604020202020204" pitchFamily="34" charset="0"/>
                        </a:rPr>
                        <a:t>cashflow</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nl-NL"/>
                    </a:p>
                  </a:txBody>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r>
              <a:tr h="201500">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r>
              <a:tr h="375522">
                <a:tc gridSpan="5">
                  <a:txBody>
                    <a:bodyPr/>
                    <a:lstStyle/>
                    <a:p>
                      <a:pPr algn="l" fontAlgn="b"/>
                      <a:r>
                        <a:rPr lang="nl-NL" sz="2000" b="0" i="0" u="none" strike="noStrike">
                          <a:solidFill>
                            <a:srgbClr val="000000"/>
                          </a:solidFill>
                          <a:effectLst/>
                          <a:latin typeface="Arial" panose="020B0604020202020204" pitchFamily="34" charset="0"/>
                        </a:rPr>
                        <a:t>Besteding van de cashflow</a:t>
                      </a:r>
                    </a:p>
                  </a:txBody>
                  <a:tcPr marL="7620" marR="7620" marT="7620" marB="0" anchor="b">
                    <a:lnL>
                      <a:noFill/>
                    </a:lnL>
                    <a:lnR>
                      <a:noFill/>
                    </a:lnR>
                    <a:lnT>
                      <a:noFill/>
                    </a:lnT>
                    <a:lnB>
                      <a:noFill/>
                    </a:lnB>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r>
              <a:tr h="375522">
                <a:tc gridSpan="3">
                  <a:txBody>
                    <a:bodyPr/>
                    <a:lstStyle/>
                    <a:p>
                      <a:pPr algn="l" fontAlgn="b"/>
                      <a:r>
                        <a:rPr lang="nl-NL" sz="2000" b="0" i="0" u="none" strike="noStrike">
                          <a:solidFill>
                            <a:srgbClr val="000000"/>
                          </a:solidFill>
                          <a:effectLst/>
                          <a:latin typeface="Arial" panose="020B0604020202020204" pitchFamily="34" charset="0"/>
                        </a:rPr>
                        <a:t>vaste activa</a:t>
                      </a:r>
                    </a:p>
                  </a:txBody>
                  <a:tcPr marL="7620" marR="7620" marT="7620" marB="0" anchor="b">
                    <a:lnL>
                      <a:noFill/>
                    </a:lnL>
                    <a:lnR>
                      <a:noFill/>
                    </a:lnR>
                    <a:lnT>
                      <a:noFill/>
                    </a:lnT>
                    <a:lnB>
                      <a:noFill/>
                    </a:lnB>
                  </a:tcPr>
                </a:tc>
                <a:tc hMerge="1">
                  <a:txBody>
                    <a:bodyPr/>
                    <a:lstStyle/>
                    <a:p>
                      <a:endParaRPr lang="nl-NL"/>
                    </a:p>
                  </a:txBody>
                  <a:tcPr/>
                </a:tc>
                <a:tc hMerge="1">
                  <a:txBody>
                    <a:bodyPr/>
                    <a:lstStyle/>
                    <a:p>
                      <a:endParaRPr lang="nl-NL"/>
                    </a:p>
                  </a:txBody>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r>
              <a:tr h="375522">
                <a:tc gridSpan="3">
                  <a:txBody>
                    <a:bodyPr/>
                    <a:lstStyle/>
                    <a:p>
                      <a:pPr algn="l" fontAlgn="b"/>
                      <a:r>
                        <a:rPr lang="nl-NL" sz="2000" b="0" i="0" u="none" strike="noStrike">
                          <a:solidFill>
                            <a:srgbClr val="000000"/>
                          </a:solidFill>
                          <a:effectLst/>
                          <a:latin typeface="Arial" panose="020B0604020202020204" pitchFamily="34" charset="0"/>
                        </a:rPr>
                        <a:t>vlottende activa</a:t>
                      </a:r>
                    </a:p>
                  </a:txBody>
                  <a:tcPr marL="7620" marR="7620" marT="7620" marB="0" anchor="b">
                    <a:lnL>
                      <a:noFill/>
                    </a:lnL>
                    <a:lnR>
                      <a:noFill/>
                    </a:lnR>
                    <a:lnT>
                      <a:noFill/>
                    </a:lnT>
                    <a:lnB>
                      <a:noFill/>
                    </a:lnB>
                  </a:tcPr>
                </a:tc>
                <a:tc hMerge="1">
                  <a:txBody>
                    <a:bodyPr/>
                    <a:lstStyle/>
                    <a:p>
                      <a:endParaRPr lang="nl-NL"/>
                    </a:p>
                  </a:txBody>
                  <a:tcPr/>
                </a:tc>
                <a:tc hMerge="1">
                  <a:txBody>
                    <a:bodyPr/>
                    <a:lstStyle/>
                    <a:p>
                      <a:endParaRPr lang="nl-NL"/>
                    </a:p>
                  </a:txBody>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r>
              <a:tr h="375522">
                <a:tc gridSpan="3">
                  <a:txBody>
                    <a:bodyPr/>
                    <a:lstStyle/>
                    <a:p>
                      <a:pPr algn="l" fontAlgn="b"/>
                      <a:r>
                        <a:rPr lang="nl-NL" sz="2000" b="0" i="0" u="none" strike="noStrike">
                          <a:solidFill>
                            <a:srgbClr val="000000"/>
                          </a:solidFill>
                          <a:effectLst/>
                          <a:latin typeface="Arial" panose="020B0604020202020204" pitchFamily="34" charset="0"/>
                        </a:rPr>
                        <a:t>aflossingen</a:t>
                      </a:r>
                    </a:p>
                  </a:txBody>
                  <a:tcPr marL="7620" marR="7620" marT="7620" marB="0" anchor="b">
                    <a:lnL>
                      <a:noFill/>
                    </a:lnL>
                    <a:lnR>
                      <a:noFill/>
                    </a:lnR>
                    <a:lnT>
                      <a:noFill/>
                    </a:lnT>
                    <a:lnB>
                      <a:noFill/>
                    </a:lnB>
                  </a:tcPr>
                </a:tc>
                <a:tc hMerge="1">
                  <a:txBody>
                    <a:bodyPr/>
                    <a:lstStyle/>
                    <a:p>
                      <a:endParaRPr lang="nl-NL"/>
                    </a:p>
                  </a:txBody>
                  <a:tcPr/>
                </a:tc>
                <a:tc hMerge="1">
                  <a:txBody>
                    <a:bodyPr/>
                    <a:lstStyle/>
                    <a:p>
                      <a:endParaRPr lang="nl-NL"/>
                    </a:p>
                  </a:txBody>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r>
              <a:tr h="375522">
                <a:tc gridSpan="2">
                  <a:txBody>
                    <a:bodyPr/>
                    <a:lstStyle/>
                    <a:p>
                      <a:pPr algn="l" fontAlgn="b"/>
                      <a:r>
                        <a:rPr lang="nl-NL" sz="2000" b="0" i="0" u="none" strike="noStrike" dirty="0" smtClean="0">
                          <a:solidFill>
                            <a:srgbClr val="000000"/>
                          </a:solidFill>
                          <a:effectLst/>
                          <a:latin typeface="Arial" panose="020B0604020202020204" pitchFamily="34" charset="0"/>
                        </a:rPr>
                        <a:t>Dividend/privé</a:t>
                      </a:r>
                      <a:r>
                        <a:rPr lang="nl-NL" sz="2000" b="0" i="0" u="none" strike="noStrike" baseline="0" dirty="0" smtClean="0">
                          <a:solidFill>
                            <a:srgbClr val="000000"/>
                          </a:solidFill>
                          <a:effectLst/>
                          <a:latin typeface="Arial" panose="020B0604020202020204" pitchFamily="34" charset="0"/>
                        </a:rPr>
                        <a:t>-opnamen</a:t>
                      </a:r>
                      <a:endParaRPr lang="nl-NL" sz="2000" b="0" i="0" u="none" strike="noStrike" dirty="0">
                        <a:solidFill>
                          <a:srgbClr val="000000"/>
                        </a:solidFill>
                        <a:effectLst/>
                        <a:latin typeface="Arial" panose="020B060402020202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nl-NL"/>
                    </a:p>
                  </a:txBody>
                  <a:tcPr/>
                </a:tc>
                <a:tc>
                  <a:txBody>
                    <a:bodyPr/>
                    <a:lstStyle/>
                    <a:p>
                      <a:pPr algn="l" fontAlgn="b"/>
                      <a:r>
                        <a:rPr lang="nl-NL" sz="1000" b="0"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1000" b="0"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2000" b="0" i="0" u="none" strike="noStrike">
                          <a:solidFill>
                            <a:srgbClr val="000000"/>
                          </a:solidFill>
                          <a:effectLst/>
                          <a:latin typeface="Arial" panose="020B0604020202020204" pitchFamily="34" charset="0"/>
                        </a:rPr>
                        <a:t>-</a:t>
                      </a: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r>
              <a:tr h="201500">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r>
              <a:tr h="375522">
                <a:tc gridSpan="5">
                  <a:txBody>
                    <a:bodyPr/>
                    <a:lstStyle/>
                    <a:p>
                      <a:pPr algn="l" fontAlgn="b"/>
                      <a:r>
                        <a:rPr lang="nl-NL" sz="2000" b="0" i="0" u="none" strike="noStrike">
                          <a:solidFill>
                            <a:srgbClr val="000000"/>
                          </a:solidFill>
                          <a:effectLst/>
                          <a:latin typeface="Arial" panose="020B0604020202020204" pitchFamily="34" charset="0"/>
                        </a:rPr>
                        <a:t>mutatie liquide middelen</a:t>
                      </a:r>
                    </a:p>
                  </a:txBody>
                  <a:tcPr marL="7620" marR="7620" marT="7620" marB="0" anchor="b">
                    <a:lnL>
                      <a:noFill/>
                    </a:lnL>
                    <a:lnR>
                      <a:noFill/>
                    </a:lnR>
                    <a:lnT>
                      <a:noFill/>
                    </a:lnT>
                    <a:lnB>
                      <a:noFill/>
                    </a:lnB>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algn="l" fontAlgn="b"/>
                      <a:endParaRPr lang="nl-NL" sz="1000" b="0" i="0" u="none" strike="noStrike" dirty="0">
                        <a:solidFill>
                          <a:srgbClr val="000000"/>
                        </a:solidFill>
                        <a:effectLst/>
                        <a:latin typeface="Arial" panose="020B0604020202020204" pitchFamily="34" charset="0"/>
                      </a:endParaRPr>
                    </a:p>
                  </a:txBody>
                  <a:tcPr marL="7620" marR="7620" marT="7620" marB="0" anchor="b">
                    <a:lnL>
                      <a:noFill/>
                    </a:lnL>
                    <a:lnR>
                      <a:noFill/>
                    </a:lnR>
                    <a:lnT>
                      <a:noFill/>
                    </a:lnT>
                    <a:lnB>
                      <a:noFill/>
                    </a:lnB>
                  </a:tcPr>
                </a:tc>
              </a:tr>
            </a:tbl>
          </a:graphicData>
        </a:graphic>
      </p:graphicFrame>
    </p:spTree>
    <p:extLst>
      <p:ext uri="{BB962C8B-B14F-4D97-AF65-F5344CB8AC3E}">
        <p14:creationId xmlns:p14="http://schemas.microsoft.com/office/powerpoint/2010/main" val="28473195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resultatenrekening</a:t>
            </a:r>
            <a:endParaRPr lang="nl-NL" dirty="0"/>
          </a:p>
        </p:txBody>
      </p:sp>
      <p:graphicFrame>
        <p:nvGraphicFramePr>
          <p:cNvPr id="9" name="Tijdelijke aanduiding voor inhoud 8"/>
          <p:cNvGraphicFramePr>
            <a:graphicFrameLocks noGrp="1"/>
          </p:cNvGraphicFramePr>
          <p:nvPr>
            <p:ph idx="1"/>
            <p:extLst>
              <p:ext uri="{D42A27DB-BD31-4B8C-83A1-F6EECF244321}">
                <p14:modId xmlns:p14="http://schemas.microsoft.com/office/powerpoint/2010/main" val="621903413"/>
              </p:ext>
            </p:extLst>
          </p:nvPr>
        </p:nvGraphicFramePr>
        <p:xfrm>
          <a:off x="3894364" y="1541880"/>
          <a:ext cx="4416879" cy="4965060"/>
        </p:xfrm>
        <a:graphic>
          <a:graphicData uri="http://schemas.openxmlformats.org/drawingml/2006/table">
            <a:tbl>
              <a:tblPr/>
              <a:tblGrid>
                <a:gridCol w="458648"/>
                <a:gridCol w="1067790"/>
                <a:gridCol w="1373557"/>
                <a:gridCol w="1516884"/>
              </a:tblGrid>
              <a:tr h="174518">
                <a:tc gridSpan="2">
                  <a:txBody>
                    <a:bodyPr/>
                    <a:lstStyle/>
                    <a:p>
                      <a:pPr algn="l" fontAlgn="b"/>
                      <a:r>
                        <a:rPr lang="nl-NL" sz="1000" b="0" i="0" u="none" strike="noStrike">
                          <a:solidFill>
                            <a:srgbClr val="000000"/>
                          </a:solidFill>
                          <a:effectLst/>
                          <a:latin typeface="Arial" panose="020B0604020202020204" pitchFamily="34" charset="0"/>
                        </a:rPr>
                        <a:t>Resultatenrekening </a:t>
                      </a:r>
                    </a:p>
                  </a:txBody>
                  <a:tcPr marL="4800" marR="4800" marT="4800" marB="0" anchor="b">
                    <a:lnL>
                      <a:noFill/>
                    </a:lnL>
                    <a:lnR>
                      <a:noFill/>
                    </a:lnR>
                    <a:lnT>
                      <a:noFill/>
                    </a:lnT>
                    <a:lnB>
                      <a:noFill/>
                    </a:lnB>
                  </a:tcPr>
                </a:tc>
                <a:tc hMerge="1">
                  <a:txBody>
                    <a:bodyPr/>
                    <a:lstStyle/>
                    <a:p>
                      <a:endParaRPr lang="nl-NL"/>
                    </a:p>
                  </a:txBody>
                  <a:tcPr/>
                </a:tc>
                <a:tc>
                  <a:txBody>
                    <a:bodyPr/>
                    <a:lstStyle/>
                    <a:p>
                      <a:pPr algn="l" fontAlgn="b"/>
                      <a:endParaRPr lang="nl-NL" sz="6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6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r>
              <a:tr h="217014">
                <a:tc gridSpan="2">
                  <a:txBody>
                    <a:bodyPr/>
                    <a:lstStyle/>
                    <a:p>
                      <a:pPr algn="l" fontAlgn="b"/>
                      <a:r>
                        <a:rPr lang="nl-NL" sz="1000" b="0" i="0" u="none" strike="noStrike">
                          <a:solidFill>
                            <a:srgbClr val="000000"/>
                          </a:solidFill>
                          <a:effectLst/>
                          <a:latin typeface="Arial" panose="020B0604020202020204" pitchFamily="34" charset="0"/>
                        </a:rPr>
                        <a:t>omzet</a:t>
                      </a:r>
                    </a:p>
                  </a:txBody>
                  <a:tcPr marL="4800" marR="4800" marT="4800" marB="0" anchor="b">
                    <a:lnL>
                      <a:noFill/>
                    </a:lnL>
                    <a:lnR>
                      <a:noFill/>
                    </a:lnR>
                    <a:lnT>
                      <a:noFill/>
                    </a:lnT>
                    <a:lnB>
                      <a:noFill/>
                    </a:lnB>
                  </a:tcPr>
                </a:tc>
                <a:tc hMerge="1">
                  <a:txBody>
                    <a:bodyPr/>
                    <a:lstStyle/>
                    <a:p>
                      <a:endParaRPr lang="nl-NL"/>
                    </a:p>
                  </a:txBody>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r>
                        <a:rPr lang="nl-NL" sz="1300" b="0" i="0" u="none" strike="noStrike">
                          <a:solidFill>
                            <a:srgbClr val="000000"/>
                          </a:solidFill>
                          <a:effectLst/>
                          <a:latin typeface="Arial" panose="020B0604020202020204" pitchFamily="34" charset="0"/>
                        </a:rPr>
                        <a:t> €  1.450.000 </a:t>
                      </a:r>
                    </a:p>
                  </a:txBody>
                  <a:tcPr marL="4800" marR="4800" marT="4800" marB="0" anchor="b">
                    <a:lnL>
                      <a:noFill/>
                    </a:lnL>
                    <a:lnR>
                      <a:noFill/>
                    </a:lnR>
                    <a:lnT>
                      <a:noFill/>
                    </a:lnT>
                    <a:lnB>
                      <a:noFill/>
                    </a:lnB>
                  </a:tcPr>
                </a:tc>
              </a:tr>
              <a:tr h="217014">
                <a:tc gridSpan="2">
                  <a:txBody>
                    <a:bodyPr/>
                    <a:lstStyle/>
                    <a:p>
                      <a:pPr algn="l" fontAlgn="b"/>
                      <a:r>
                        <a:rPr lang="nl-NL" sz="1000" b="0" i="0" u="none" strike="noStrike">
                          <a:solidFill>
                            <a:srgbClr val="000000"/>
                          </a:solidFill>
                          <a:effectLst/>
                          <a:latin typeface="Arial" panose="020B0604020202020204" pitchFamily="34" charset="0"/>
                        </a:rPr>
                        <a:t>inkoopwaarde</a:t>
                      </a:r>
                    </a:p>
                  </a:txBody>
                  <a:tcPr marL="4800" marR="4800" marT="4800" marB="0" anchor="b">
                    <a:lnL>
                      <a:noFill/>
                    </a:lnL>
                    <a:lnR>
                      <a:noFill/>
                    </a:lnR>
                    <a:lnT>
                      <a:noFill/>
                    </a:lnT>
                    <a:lnB>
                      <a:noFill/>
                    </a:lnB>
                  </a:tcPr>
                </a:tc>
                <a:tc hMerge="1">
                  <a:txBody>
                    <a:bodyPr/>
                    <a:lstStyle/>
                    <a:p>
                      <a:endParaRPr lang="nl-NL"/>
                    </a:p>
                  </a:txBody>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r>
                        <a:rPr lang="nl-NL" sz="1300" b="0" i="0" u="none" strike="noStrike">
                          <a:solidFill>
                            <a:srgbClr val="000000"/>
                          </a:solidFill>
                          <a:effectLst/>
                          <a:latin typeface="Arial" panose="020B0604020202020204" pitchFamily="34" charset="0"/>
                        </a:rPr>
                        <a:t> €     600.000 </a:t>
                      </a:r>
                    </a:p>
                  </a:txBody>
                  <a:tcPr marL="4800" marR="4800" marT="4800" marB="0" anchor="b">
                    <a:lnL>
                      <a:noFill/>
                    </a:lnL>
                    <a:lnR>
                      <a:noFill/>
                    </a:lnR>
                    <a:lnT>
                      <a:noFill/>
                    </a:lnT>
                    <a:lnB w="6350" cap="flat" cmpd="sng" algn="ctr">
                      <a:solidFill>
                        <a:srgbClr val="000000"/>
                      </a:solidFill>
                      <a:prstDash val="solid"/>
                      <a:round/>
                      <a:headEnd type="none" w="med" len="med"/>
                      <a:tailEnd type="none" w="med" len="med"/>
                    </a:lnB>
                  </a:tcPr>
                </a:tc>
              </a:tr>
              <a:tr h="217014">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w="6350" cap="flat" cmpd="sng" algn="ctr">
                      <a:solidFill>
                        <a:srgbClr val="000000"/>
                      </a:solidFill>
                      <a:prstDash val="solid"/>
                      <a:round/>
                      <a:headEnd type="none" w="med" len="med"/>
                      <a:tailEnd type="none" w="med" len="med"/>
                    </a:lnT>
                    <a:lnB>
                      <a:noFill/>
                    </a:lnB>
                  </a:tcPr>
                </a:tc>
              </a:tr>
              <a:tr h="217014">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r>
                        <a:rPr lang="nl-NL" sz="1300" b="0" i="0" u="none" strike="noStrike">
                          <a:solidFill>
                            <a:srgbClr val="000000"/>
                          </a:solidFill>
                          <a:effectLst/>
                          <a:latin typeface="Arial" panose="020B0604020202020204" pitchFamily="34" charset="0"/>
                        </a:rPr>
                        <a:t> €     850.000 </a:t>
                      </a:r>
                    </a:p>
                  </a:txBody>
                  <a:tcPr marL="4800" marR="4800" marT="4800" marB="0" anchor="b">
                    <a:lnL>
                      <a:noFill/>
                    </a:lnL>
                    <a:lnR>
                      <a:noFill/>
                    </a:lnR>
                    <a:lnT>
                      <a:noFill/>
                    </a:lnT>
                    <a:lnB>
                      <a:noFill/>
                    </a:lnB>
                  </a:tcPr>
                </a:tc>
              </a:tr>
              <a:tr h="217014">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r>
              <a:tr h="217014">
                <a:tc gridSpan="2">
                  <a:txBody>
                    <a:bodyPr/>
                    <a:lstStyle/>
                    <a:p>
                      <a:pPr algn="l" fontAlgn="b"/>
                      <a:r>
                        <a:rPr lang="nl-NL" sz="1000" b="0" i="0" u="none" strike="noStrike">
                          <a:solidFill>
                            <a:srgbClr val="000000"/>
                          </a:solidFill>
                          <a:effectLst/>
                          <a:latin typeface="Arial" panose="020B0604020202020204" pitchFamily="34" charset="0"/>
                        </a:rPr>
                        <a:t>bedrijfskosten</a:t>
                      </a:r>
                    </a:p>
                  </a:txBody>
                  <a:tcPr marL="4800" marR="4800" marT="4800" marB="0" anchor="b">
                    <a:lnL>
                      <a:noFill/>
                    </a:lnL>
                    <a:lnR>
                      <a:noFill/>
                    </a:lnR>
                    <a:lnT>
                      <a:noFill/>
                    </a:lnT>
                    <a:lnB>
                      <a:noFill/>
                    </a:lnB>
                  </a:tcPr>
                </a:tc>
                <a:tc hMerge="1">
                  <a:txBody>
                    <a:bodyPr/>
                    <a:lstStyle/>
                    <a:p>
                      <a:endParaRPr lang="nl-NL"/>
                    </a:p>
                  </a:txBody>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r>
              <a:tr h="217014">
                <a:tc gridSpan="2">
                  <a:txBody>
                    <a:bodyPr/>
                    <a:lstStyle/>
                    <a:p>
                      <a:pPr algn="l" fontAlgn="b"/>
                      <a:r>
                        <a:rPr lang="nl-NL" sz="1000" b="0" i="0" u="none" strike="noStrike">
                          <a:solidFill>
                            <a:srgbClr val="000000"/>
                          </a:solidFill>
                          <a:effectLst/>
                          <a:latin typeface="Arial" panose="020B0604020202020204" pitchFamily="34" charset="0"/>
                        </a:rPr>
                        <a:t>personeelskosten</a:t>
                      </a:r>
                    </a:p>
                  </a:txBody>
                  <a:tcPr marL="4800" marR="4800" marT="4800" marB="0" anchor="b">
                    <a:lnL>
                      <a:noFill/>
                    </a:lnL>
                    <a:lnR>
                      <a:noFill/>
                    </a:lnR>
                    <a:lnT>
                      <a:noFill/>
                    </a:lnT>
                    <a:lnB>
                      <a:noFill/>
                    </a:lnB>
                  </a:tcPr>
                </a:tc>
                <a:tc hMerge="1">
                  <a:txBody>
                    <a:bodyPr/>
                    <a:lstStyle/>
                    <a:p>
                      <a:endParaRPr lang="nl-NL"/>
                    </a:p>
                  </a:txBody>
                  <a:tcPr/>
                </a:tc>
                <a:tc>
                  <a:txBody>
                    <a:bodyPr/>
                    <a:lstStyle/>
                    <a:p>
                      <a:pPr algn="l" fontAlgn="b"/>
                      <a:r>
                        <a:rPr lang="nl-NL" sz="1300" b="0" i="0" u="none" strike="noStrike">
                          <a:solidFill>
                            <a:srgbClr val="000000"/>
                          </a:solidFill>
                          <a:effectLst/>
                          <a:latin typeface="Arial" panose="020B0604020202020204" pitchFamily="34" charset="0"/>
                        </a:rPr>
                        <a:t> €   350.000 </a:t>
                      </a: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r>
              <a:tr h="333638">
                <a:tc gridSpan="2">
                  <a:txBody>
                    <a:bodyPr/>
                    <a:lstStyle/>
                    <a:p>
                      <a:pPr algn="l" fontAlgn="b"/>
                      <a:r>
                        <a:rPr lang="nl-NL" sz="1000" b="0" i="0" u="none" strike="noStrike">
                          <a:solidFill>
                            <a:srgbClr val="000000"/>
                          </a:solidFill>
                          <a:effectLst/>
                          <a:latin typeface="Arial" panose="020B0604020202020204" pitchFamily="34" charset="0"/>
                        </a:rPr>
                        <a:t>huisvestigingkosten</a:t>
                      </a:r>
                    </a:p>
                  </a:txBody>
                  <a:tcPr marL="4800" marR="4800" marT="4800" marB="0" anchor="b">
                    <a:lnL>
                      <a:noFill/>
                    </a:lnL>
                    <a:lnR>
                      <a:noFill/>
                    </a:lnR>
                    <a:lnT>
                      <a:noFill/>
                    </a:lnT>
                    <a:lnB>
                      <a:noFill/>
                    </a:lnB>
                  </a:tcPr>
                </a:tc>
                <a:tc hMerge="1">
                  <a:txBody>
                    <a:bodyPr/>
                    <a:lstStyle/>
                    <a:p>
                      <a:endParaRPr lang="nl-NL"/>
                    </a:p>
                  </a:txBody>
                  <a:tcPr/>
                </a:tc>
                <a:tc>
                  <a:txBody>
                    <a:bodyPr/>
                    <a:lstStyle/>
                    <a:p>
                      <a:pPr algn="l" fontAlgn="b"/>
                      <a:r>
                        <a:rPr lang="nl-NL" sz="1300" b="0" i="0" u="none" strike="noStrike">
                          <a:solidFill>
                            <a:srgbClr val="000000"/>
                          </a:solidFill>
                          <a:effectLst/>
                          <a:latin typeface="Arial" panose="020B0604020202020204" pitchFamily="34" charset="0"/>
                        </a:rPr>
                        <a:t> €   100.000 </a:t>
                      </a: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r>
              <a:tr h="217014">
                <a:tc gridSpan="2">
                  <a:txBody>
                    <a:bodyPr/>
                    <a:lstStyle/>
                    <a:p>
                      <a:pPr algn="l" fontAlgn="b"/>
                      <a:r>
                        <a:rPr lang="nl-NL" sz="1000" b="0" i="0" u="none" strike="noStrike">
                          <a:solidFill>
                            <a:srgbClr val="000000"/>
                          </a:solidFill>
                          <a:effectLst/>
                          <a:latin typeface="Arial" panose="020B0604020202020204" pitchFamily="34" charset="0"/>
                        </a:rPr>
                        <a:t>afschrijvingskosten</a:t>
                      </a:r>
                    </a:p>
                  </a:txBody>
                  <a:tcPr marL="4800" marR="4800" marT="4800" marB="0" anchor="b">
                    <a:lnL>
                      <a:noFill/>
                    </a:lnL>
                    <a:lnR>
                      <a:noFill/>
                    </a:lnR>
                    <a:lnT>
                      <a:noFill/>
                    </a:lnT>
                    <a:lnB>
                      <a:noFill/>
                    </a:lnB>
                  </a:tcPr>
                </a:tc>
                <a:tc hMerge="1">
                  <a:txBody>
                    <a:bodyPr/>
                    <a:lstStyle/>
                    <a:p>
                      <a:endParaRPr lang="nl-NL"/>
                    </a:p>
                  </a:txBody>
                  <a:tcPr/>
                </a:tc>
                <a:tc>
                  <a:txBody>
                    <a:bodyPr/>
                    <a:lstStyle/>
                    <a:p>
                      <a:pPr algn="l" fontAlgn="b"/>
                      <a:r>
                        <a:rPr lang="nl-NL" sz="1300" b="0" i="0" u="none" strike="noStrike">
                          <a:solidFill>
                            <a:srgbClr val="000000"/>
                          </a:solidFill>
                          <a:effectLst/>
                          <a:latin typeface="Arial" panose="020B0604020202020204" pitchFamily="34" charset="0"/>
                        </a:rPr>
                        <a:t> €     35.000 </a:t>
                      </a: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r>
              <a:tr h="217014">
                <a:tc gridSpan="2">
                  <a:txBody>
                    <a:bodyPr/>
                    <a:lstStyle/>
                    <a:p>
                      <a:pPr algn="l" fontAlgn="b"/>
                      <a:r>
                        <a:rPr lang="nl-NL" sz="1000" b="0" i="0" u="none" strike="noStrike">
                          <a:solidFill>
                            <a:srgbClr val="000000"/>
                          </a:solidFill>
                          <a:effectLst/>
                          <a:latin typeface="Arial" panose="020B0604020202020204" pitchFamily="34" charset="0"/>
                        </a:rPr>
                        <a:t>overige kosten</a:t>
                      </a:r>
                    </a:p>
                  </a:txBody>
                  <a:tcPr marL="4800" marR="4800" marT="4800" marB="0" anchor="b">
                    <a:lnL>
                      <a:noFill/>
                    </a:lnL>
                    <a:lnR>
                      <a:noFill/>
                    </a:lnR>
                    <a:lnT>
                      <a:noFill/>
                    </a:lnT>
                    <a:lnB>
                      <a:noFill/>
                    </a:lnB>
                  </a:tcPr>
                </a:tc>
                <a:tc hMerge="1">
                  <a:txBody>
                    <a:bodyPr/>
                    <a:lstStyle/>
                    <a:p>
                      <a:endParaRPr lang="nl-NL"/>
                    </a:p>
                  </a:txBody>
                  <a:tcPr/>
                </a:tc>
                <a:tc>
                  <a:txBody>
                    <a:bodyPr/>
                    <a:lstStyle/>
                    <a:p>
                      <a:pPr algn="l" fontAlgn="b"/>
                      <a:r>
                        <a:rPr lang="nl-NL" sz="1300" b="0" i="0" u="none" strike="noStrike">
                          <a:solidFill>
                            <a:srgbClr val="000000"/>
                          </a:solidFill>
                          <a:effectLst/>
                          <a:latin typeface="Arial" panose="020B0604020202020204" pitchFamily="34" charset="0"/>
                        </a:rPr>
                        <a:t> €     45.000 </a:t>
                      </a: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r>
              <a:tr h="217014">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r>
              <a:tr h="217014">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r>
                        <a:rPr lang="nl-NL" sz="1300" b="0" i="0" u="none" strike="noStrike">
                          <a:solidFill>
                            <a:srgbClr val="000000"/>
                          </a:solidFill>
                          <a:effectLst/>
                          <a:latin typeface="Arial" panose="020B0604020202020204" pitchFamily="34" charset="0"/>
                        </a:rPr>
                        <a:t> €   530.000 </a:t>
                      </a:r>
                    </a:p>
                  </a:txBody>
                  <a:tcPr marL="4800" marR="4800" marT="4800" marB="0" anchor="b">
                    <a:lnL>
                      <a:noFill/>
                    </a:lnL>
                    <a:lnR>
                      <a:noFill/>
                    </a:lnR>
                    <a:lnT>
                      <a:noFill/>
                    </a:lnT>
                    <a:lnB>
                      <a:noFill/>
                    </a:lnB>
                  </a:tcPr>
                </a:tc>
                <a:tc>
                  <a:txBody>
                    <a:bodyPr/>
                    <a:lstStyle/>
                    <a:p>
                      <a:pPr algn="l" fontAlgn="b"/>
                      <a:r>
                        <a:rPr lang="nl-NL" sz="1300" b="0" i="0" u="none" strike="noStrike">
                          <a:solidFill>
                            <a:srgbClr val="000000"/>
                          </a:solidFill>
                          <a:effectLst/>
                          <a:latin typeface="Arial" panose="020B0604020202020204" pitchFamily="34" charset="0"/>
                        </a:rPr>
                        <a:t> €     530.000 </a:t>
                      </a:r>
                    </a:p>
                  </a:txBody>
                  <a:tcPr marL="4800" marR="4800" marT="4800" marB="0" anchor="b">
                    <a:lnL>
                      <a:noFill/>
                    </a:lnL>
                    <a:lnR>
                      <a:noFill/>
                    </a:lnR>
                    <a:lnT>
                      <a:noFill/>
                    </a:lnT>
                    <a:lnB w="6350" cap="flat" cmpd="sng" algn="ctr">
                      <a:solidFill>
                        <a:srgbClr val="000000"/>
                      </a:solidFill>
                      <a:prstDash val="solid"/>
                      <a:round/>
                      <a:headEnd type="none" w="med" len="med"/>
                      <a:tailEnd type="none" w="med" len="med"/>
                    </a:lnB>
                  </a:tcPr>
                </a:tc>
              </a:tr>
              <a:tr h="217014">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w="6350" cap="flat" cmpd="sng" algn="ctr">
                      <a:solidFill>
                        <a:srgbClr val="000000"/>
                      </a:solidFill>
                      <a:prstDash val="solid"/>
                      <a:round/>
                      <a:headEnd type="none" w="med" len="med"/>
                      <a:tailEnd type="none" w="med" len="med"/>
                    </a:lnT>
                    <a:lnB>
                      <a:noFill/>
                    </a:lnB>
                  </a:tcPr>
                </a:tc>
              </a:tr>
              <a:tr h="217014">
                <a:tc gridSpan="2">
                  <a:txBody>
                    <a:bodyPr/>
                    <a:lstStyle/>
                    <a:p>
                      <a:pPr algn="l" fontAlgn="b"/>
                      <a:r>
                        <a:rPr lang="nl-NL" sz="1000" b="0" i="0" u="none" strike="noStrike">
                          <a:solidFill>
                            <a:srgbClr val="000000"/>
                          </a:solidFill>
                          <a:effectLst/>
                          <a:latin typeface="Arial" panose="020B0604020202020204" pitchFamily="34" charset="0"/>
                        </a:rPr>
                        <a:t>bedrijfsresultaat</a:t>
                      </a:r>
                    </a:p>
                  </a:txBody>
                  <a:tcPr marL="4800" marR="4800" marT="4800" marB="0" anchor="b">
                    <a:lnL>
                      <a:noFill/>
                    </a:lnL>
                    <a:lnR>
                      <a:noFill/>
                    </a:lnR>
                    <a:lnT>
                      <a:noFill/>
                    </a:lnT>
                    <a:lnB>
                      <a:noFill/>
                    </a:lnB>
                  </a:tcPr>
                </a:tc>
                <a:tc hMerge="1">
                  <a:txBody>
                    <a:bodyPr/>
                    <a:lstStyle/>
                    <a:p>
                      <a:endParaRPr lang="nl-NL"/>
                    </a:p>
                  </a:txBody>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r>
                        <a:rPr lang="nl-NL" sz="1300" b="0" i="0" u="none" strike="noStrike">
                          <a:solidFill>
                            <a:srgbClr val="000000"/>
                          </a:solidFill>
                          <a:effectLst/>
                          <a:latin typeface="Arial" panose="020B0604020202020204" pitchFamily="34" charset="0"/>
                        </a:rPr>
                        <a:t> €     320.000 </a:t>
                      </a:r>
                    </a:p>
                  </a:txBody>
                  <a:tcPr marL="4800" marR="4800" marT="4800" marB="0" anchor="b">
                    <a:lnL>
                      <a:noFill/>
                    </a:lnL>
                    <a:lnR>
                      <a:noFill/>
                    </a:lnR>
                    <a:lnT>
                      <a:noFill/>
                    </a:lnT>
                    <a:lnB>
                      <a:noFill/>
                    </a:lnB>
                  </a:tcPr>
                </a:tc>
              </a:tr>
              <a:tr h="217014">
                <a:tc gridSpan="2">
                  <a:txBody>
                    <a:bodyPr/>
                    <a:lstStyle/>
                    <a:p>
                      <a:pPr algn="l" fontAlgn="b"/>
                      <a:r>
                        <a:rPr lang="nl-NL" sz="1000" b="0" i="0" u="none" strike="noStrike">
                          <a:solidFill>
                            <a:srgbClr val="000000"/>
                          </a:solidFill>
                          <a:effectLst/>
                          <a:latin typeface="Arial" panose="020B0604020202020204" pitchFamily="34" charset="0"/>
                        </a:rPr>
                        <a:t>rentekosten</a:t>
                      </a:r>
                    </a:p>
                  </a:txBody>
                  <a:tcPr marL="4800" marR="4800" marT="4800" marB="0" anchor="b">
                    <a:lnL>
                      <a:noFill/>
                    </a:lnL>
                    <a:lnR>
                      <a:noFill/>
                    </a:lnR>
                    <a:lnT>
                      <a:noFill/>
                    </a:lnT>
                    <a:lnB>
                      <a:noFill/>
                    </a:lnB>
                  </a:tcPr>
                </a:tc>
                <a:tc hMerge="1">
                  <a:txBody>
                    <a:bodyPr/>
                    <a:lstStyle/>
                    <a:p>
                      <a:endParaRPr lang="nl-NL"/>
                    </a:p>
                  </a:txBody>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r>
                        <a:rPr lang="nl-NL" sz="1300" b="0" i="0" u="none" strike="noStrike">
                          <a:solidFill>
                            <a:srgbClr val="000000"/>
                          </a:solidFill>
                          <a:effectLst/>
                          <a:latin typeface="Arial" panose="020B0604020202020204" pitchFamily="34" charset="0"/>
                        </a:rPr>
                        <a:t> €       20.000 </a:t>
                      </a:r>
                    </a:p>
                  </a:txBody>
                  <a:tcPr marL="4800" marR="4800" marT="4800" marB="0" anchor="b">
                    <a:lnL>
                      <a:noFill/>
                    </a:lnL>
                    <a:lnR>
                      <a:noFill/>
                    </a:lnR>
                    <a:lnT>
                      <a:noFill/>
                    </a:lnT>
                    <a:lnB w="6350" cap="flat" cmpd="sng" algn="ctr">
                      <a:solidFill>
                        <a:srgbClr val="000000"/>
                      </a:solidFill>
                      <a:prstDash val="solid"/>
                      <a:round/>
                      <a:headEnd type="none" w="med" len="med"/>
                      <a:tailEnd type="none" w="med" len="med"/>
                    </a:lnB>
                  </a:tcPr>
                </a:tc>
              </a:tr>
              <a:tr h="217014">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w="6350" cap="flat" cmpd="sng" algn="ctr">
                      <a:solidFill>
                        <a:srgbClr val="000000"/>
                      </a:solidFill>
                      <a:prstDash val="solid"/>
                      <a:round/>
                      <a:headEnd type="none" w="med" len="med"/>
                      <a:tailEnd type="none" w="med" len="med"/>
                    </a:lnT>
                    <a:lnB>
                      <a:noFill/>
                    </a:lnB>
                  </a:tcPr>
                </a:tc>
              </a:tr>
              <a:tr h="333638">
                <a:tc gridSpan="2">
                  <a:txBody>
                    <a:bodyPr/>
                    <a:lstStyle/>
                    <a:p>
                      <a:pPr algn="l" fontAlgn="b"/>
                      <a:r>
                        <a:rPr lang="nl-NL" sz="1000" b="0" i="0" u="none" strike="noStrike">
                          <a:solidFill>
                            <a:srgbClr val="000000"/>
                          </a:solidFill>
                          <a:effectLst/>
                          <a:latin typeface="Arial" panose="020B0604020202020204" pitchFamily="34" charset="0"/>
                        </a:rPr>
                        <a:t>winst voor belasting</a:t>
                      </a:r>
                    </a:p>
                  </a:txBody>
                  <a:tcPr marL="4800" marR="4800" marT="4800" marB="0" anchor="b">
                    <a:lnL>
                      <a:noFill/>
                    </a:lnL>
                    <a:lnR>
                      <a:noFill/>
                    </a:lnR>
                    <a:lnT>
                      <a:noFill/>
                    </a:lnT>
                    <a:lnB>
                      <a:noFill/>
                    </a:lnB>
                  </a:tcPr>
                </a:tc>
                <a:tc hMerge="1">
                  <a:txBody>
                    <a:bodyPr/>
                    <a:lstStyle/>
                    <a:p>
                      <a:endParaRPr lang="nl-NL"/>
                    </a:p>
                  </a:txBody>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r>
                        <a:rPr lang="nl-NL" sz="1300" b="0" i="0" u="none" strike="noStrike">
                          <a:solidFill>
                            <a:srgbClr val="000000"/>
                          </a:solidFill>
                          <a:effectLst/>
                          <a:latin typeface="Arial" panose="020B0604020202020204" pitchFamily="34" charset="0"/>
                        </a:rPr>
                        <a:t> €     300.000 </a:t>
                      </a:r>
                    </a:p>
                  </a:txBody>
                  <a:tcPr marL="4800" marR="4800" marT="4800" marB="0" anchor="b">
                    <a:lnL>
                      <a:noFill/>
                    </a:lnL>
                    <a:lnR>
                      <a:noFill/>
                    </a:lnR>
                    <a:lnT>
                      <a:noFill/>
                    </a:lnT>
                    <a:lnB>
                      <a:noFill/>
                    </a:lnB>
                  </a:tcPr>
                </a:tc>
              </a:tr>
              <a:tr h="217014">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r>
              <a:tr h="217014">
                <a:tc>
                  <a:txBody>
                    <a:bodyPr/>
                    <a:lstStyle/>
                    <a:p>
                      <a:pPr algn="l" fontAlgn="b"/>
                      <a:r>
                        <a:rPr lang="nl-NL" sz="1000" b="0" i="0" u="none" strike="noStrike">
                          <a:solidFill>
                            <a:srgbClr val="000000"/>
                          </a:solidFill>
                          <a:effectLst/>
                          <a:latin typeface="Arial" panose="020B0604020202020204" pitchFamily="34" charset="0"/>
                        </a:rPr>
                        <a:t>VPB</a:t>
                      </a:r>
                    </a:p>
                  </a:txBody>
                  <a:tcPr marL="4800" marR="4800" marT="480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r>
                        <a:rPr lang="nl-NL" sz="1300" b="0" i="0" u="none" strike="noStrike">
                          <a:solidFill>
                            <a:srgbClr val="000000"/>
                          </a:solidFill>
                          <a:effectLst/>
                          <a:latin typeface="Arial" panose="020B0604020202020204" pitchFamily="34" charset="0"/>
                        </a:rPr>
                        <a:t> €     100.000 </a:t>
                      </a:r>
                    </a:p>
                  </a:txBody>
                  <a:tcPr marL="4800" marR="4800" marT="4800" marB="0" anchor="b">
                    <a:lnL>
                      <a:noFill/>
                    </a:lnL>
                    <a:lnR>
                      <a:noFill/>
                    </a:lnR>
                    <a:lnT>
                      <a:noFill/>
                    </a:lnT>
                    <a:lnB w="6350" cap="flat" cmpd="sng" algn="ctr">
                      <a:solidFill>
                        <a:srgbClr val="000000"/>
                      </a:solidFill>
                      <a:prstDash val="solid"/>
                      <a:round/>
                      <a:headEnd type="none" w="med" len="med"/>
                      <a:tailEnd type="none" w="med" len="med"/>
                    </a:lnB>
                  </a:tcPr>
                </a:tc>
              </a:tr>
              <a:tr h="217014">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w="6350" cap="flat" cmpd="sng" algn="ctr">
                      <a:solidFill>
                        <a:srgbClr val="000000"/>
                      </a:solidFill>
                      <a:prstDash val="solid"/>
                      <a:round/>
                      <a:headEnd type="none" w="med" len="med"/>
                      <a:tailEnd type="none" w="med" len="med"/>
                    </a:lnT>
                    <a:lnB>
                      <a:noFill/>
                    </a:lnB>
                  </a:tcPr>
                </a:tc>
              </a:tr>
              <a:tr h="217014">
                <a:tc gridSpan="2">
                  <a:txBody>
                    <a:bodyPr/>
                    <a:lstStyle/>
                    <a:p>
                      <a:pPr algn="l" fontAlgn="b"/>
                      <a:r>
                        <a:rPr lang="nl-NL" sz="1000" b="0" i="0" u="none" strike="noStrike">
                          <a:solidFill>
                            <a:srgbClr val="000000"/>
                          </a:solidFill>
                          <a:effectLst/>
                          <a:latin typeface="Arial" panose="020B0604020202020204" pitchFamily="34" charset="0"/>
                        </a:rPr>
                        <a:t>nettowinst</a:t>
                      </a:r>
                    </a:p>
                  </a:txBody>
                  <a:tcPr marL="4800" marR="4800" marT="4800" marB="0" anchor="b">
                    <a:lnL>
                      <a:noFill/>
                    </a:lnL>
                    <a:lnR>
                      <a:noFill/>
                    </a:lnR>
                    <a:lnT>
                      <a:noFill/>
                    </a:lnT>
                    <a:lnB>
                      <a:noFill/>
                    </a:lnB>
                  </a:tcPr>
                </a:tc>
                <a:tc hMerge="1">
                  <a:txBody>
                    <a:bodyPr/>
                    <a:lstStyle/>
                    <a:p>
                      <a:endParaRPr lang="nl-NL"/>
                    </a:p>
                  </a:txBody>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r>
                        <a:rPr lang="nl-NL" sz="1300" b="0" i="0" u="none" strike="noStrike" dirty="0">
                          <a:solidFill>
                            <a:srgbClr val="000000"/>
                          </a:solidFill>
                          <a:effectLst/>
                          <a:latin typeface="Arial" panose="020B0604020202020204" pitchFamily="34" charset="0"/>
                        </a:rPr>
                        <a:t> €     200.000 </a:t>
                      </a:r>
                    </a:p>
                  </a:txBody>
                  <a:tcPr marL="4800" marR="4800" marT="4800" marB="0" anchor="b">
                    <a:lnL>
                      <a:noFill/>
                    </a:lnL>
                    <a:lnR>
                      <a:noFill/>
                    </a:lnR>
                    <a:lnT>
                      <a:noFill/>
                    </a:lnT>
                    <a:lnB>
                      <a:noFill/>
                    </a:lnB>
                  </a:tcPr>
                </a:tc>
              </a:tr>
            </a:tbl>
          </a:graphicData>
        </a:graphic>
      </p:graphicFrame>
    </p:spTree>
    <p:extLst>
      <p:ext uri="{BB962C8B-B14F-4D97-AF65-F5344CB8AC3E}">
        <p14:creationId xmlns:p14="http://schemas.microsoft.com/office/powerpoint/2010/main" val="35666478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3.1 vermogensbehoefte en vermogensverkrijging</a:t>
            </a:r>
            <a:endParaRPr lang="nl-NL" dirty="0"/>
          </a:p>
        </p:txBody>
      </p:sp>
      <p:pic>
        <p:nvPicPr>
          <p:cNvPr id="4" name="Tijdelijke aanduiding voor inhoud 3"/>
          <p:cNvPicPr>
            <a:picLocks noGrp="1" noChangeAspect="1"/>
          </p:cNvPicPr>
          <p:nvPr>
            <p:ph idx="1"/>
          </p:nvPr>
        </p:nvPicPr>
        <p:blipFill>
          <a:blip r:embed="rId2"/>
          <a:stretch>
            <a:fillRect/>
          </a:stretch>
        </p:blipFill>
        <p:spPr>
          <a:xfrm>
            <a:off x="1970467" y="2034863"/>
            <a:ext cx="8770512" cy="3593206"/>
          </a:xfrm>
          <a:prstGeom prst="rect">
            <a:avLst/>
          </a:prstGeom>
        </p:spPr>
      </p:pic>
    </p:spTree>
    <p:extLst>
      <p:ext uri="{BB962C8B-B14F-4D97-AF65-F5344CB8AC3E}">
        <p14:creationId xmlns:p14="http://schemas.microsoft.com/office/powerpoint/2010/main" val="30421977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Balans per 1 januari </a:t>
            </a:r>
            <a:endParaRPr lang="nl-NL" dirty="0"/>
          </a:p>
        </p:txBody>
      </p:sp>
      <p:sp>
        <p:nvSpPr>
          <p:cNvPr id="3" name="Tijdelijke aanduiding voor inhoud 2"/>
          <p:cNvSpPr>
            <a:spLocks noGrp="1"/>
          </p:cNvSpPr>
          <p:nvPr>
            <p:ph idx="1"/>
          </p:nvPr>
        </p:nvSpPr>
        <p:spPr/>
        <p:txBody>
          <a:bodyPr/>
          <a:lstStyle/>
          <a:p>
            <a:pPr marL="0" indent="0">
              <a:buNone/>
            </a:pPr>
            <a:endParaRPr lang="nl-NL" dirty="0" smtClean="0"/>
          </a:p>
          <a:p>
            <a:pPr marL="0" indent="0">
              <a:buNone/>
            </a:pPr>
            <a:endParaRPr lang="nl-NL" dirty="0"/>
          </a:p>
        </p:txBody>
      </p:sp>
      <p:graphicFrame>
        <p:nvGraphicFramePr>
          <p:cNvPr id="4" name="Object 3"/>
          <p:cNvGraphicFramePr>
            <a:graphicFrameLocks noChangeAspect="1"/>
          </p:cNvGraphicFramePr>
          <p:nvPr>
            <p:extLst>
              <p:ext uri="{D42A27DB-BD31-4B8C-83A1-F6EECF244321}">
                <p14:modId xmlns:p14="http://schemas.microsoft.com/office/powerpoint/2010/main" val="2405229353"/>
              </p:ext>
            </p:extLst>
          </p:nvPr>
        </p:nvGraphicFramePr>
        <p:xfrm>
          <a:off x="2335213" y="1360488"/>
          <a:ext cx="7277100" cy="5006975"/>
        </p:xfrm>
        <a:graphic>
          <a:graphicData uri="http://schemas.openxmlformats.org/presentationml/2006/ole">
            <mc:AlternateContent xmlns:mc="http://schemas.openxmlformats.org/markup-compatibility/2006">
              <mc:Choice xmlns:v="urn:schemas-microsoft-com:vml" Requires="v">
                <p:oleObj spid="_x0000_s3099" name="Werkblad" r:id="rId4" imgW="7277165" imgH="5006448" progId="Excel.Sheet.12">
                  <p:embed/>
                </p:oleObj>
              </mc:Choice>
              <mc:Fallback>
                <p:oleObj name="Werkblad" r:id="rId4" imgW="7277165" imgH="5006448" progId="Excel.Sheet.12">
                  <p:embed/>
                  <p:pic>
                    <p:nvPicPr>
                      <p:cNvPr id="0" name=""/>
                      <p:cNvPicPr/>
                      <p:nvPr/>
                    </p:nvPicPr>
                    <p:blipFill>
                      <a:blip r:embed="rId5"/>
                      <a:stretch>
                        <a:fillRect/>
                      </a:stretch>
                    </p:blipFill>
                    <p:spPr>
                      <a:xfrm>
                        <a:off x="2335213" y="1360488"/>
                        <a:ext cx="7277100" cy="5006975"/>
                      </a:xfrm>
                      <a:prstGeom prst="rect">
                        <a:avLst/>
                      </a:prstGeom>
                    </p:spPr>
                  </p:pic>
                </p:oleObj>
              </mc:Fallback>
            </mc:AlternateContent>
          </a:graphicData>
        </a:graphic>
      </p:graphicFrame>
    </p:spTree>
    <p:extLst>
      <p:ext uri="{BB962C8B-B14F-4D97-AF65-F5344CB8AC3E}">
        <p14:creationId xmlns:p14="http://schemas.microsoft.com/office/powerpoint/2010/main" val="16934559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Balans per 31 december</a:t>
            </a:r>
            <a:endParaRPr lang="nl-NL" dirty="0"/>
          </a:p>
        </p:txBody>
      </p:sp>
      <p:sp>
        <p:nvSpPr>
          <p:cNvPr id="3" name="Tijdelijke aanduiding voor inhoud 2"/>
          <p:cNvSpPr>
            <a:spLocks noGrp="1"/>
          </p:cNvSpPr>
          <p:nvPr>
            <p:ph idx="1"/>
          </p:nvPr>
        </p:nvSpPr>
        <p:spPr/>
        <p:txBody>
          <a:bodyPr/>
          <a:lstStyle/>
          <a:p>
            <a:pPr marL="0" indent="0">
              <a:buNone/>
            </a:pPr>
            <a:endParaRPr lang="nl-NL" dirty="0" smtClean="0"/>
          </a:p>
          <a:p>
            <a:pPr marL="0" indent="0">
              <a:buNone/>
            </a:pPr>
            <a:endParaRPr lang="nl-NL" dirty="0"/>
          </a:p>
        </p:txBody>
      </p:sp>
      <p:graphicFrame>
        <p:nvGraphicFramePr>
          <p:cNvPr id="5" name="Object 4"/>
          <p:cNvGraphicFramePr>
            <a:graphicFrameLocks noChangeAspect="1"/>
          </p:cNvGraphicFramePr>
          <p:nvPr>
            <p:extLst>
              <p:ext uri="{D42A27DB-BD31-4B8C-83A1-F6EECF244321}">
                <p14:modId xmlns:p14="http://schemas.microsoft.com/office/powerpoint/2010/main" val="840248128"/>
              </p:ext>
            </p:extLst>
          </p:nvPr>
        </p:nvGraphicFramePr>
        <p:xfrm>
          <a:off x="1861457" y="1359694"/>
          <a:ext cx="8956222" cy="5237049"/>
        </p:xfrm>
        <a:graphic>
          <a:graphicData uri="http://schemas.openxmlformats.org/presentationml/2006/ole">
            <mc:AlternateContent xmlns:mc="http://schemas.openxmlformats.org/markup-compatibility/2006">
              <mc:Choice xmlns:v="urn:schemas-microsoft-com:vml" Requires="v">
                <p:oleObj spid="_x0000_s4122" name="Werkblad" r:id="rId4" imgW="7597219" imgH="5006448" progId="Excel.Sheet.12">
                  <p:embed/>
                </p:oleObj>
              </mc:Choice>
              <mc:Fallback>
                <p:oleObj name="Werkblad" r:id="rId4" imgW="7597219" imgH="5006448" progId="Excel.Sheet.12">
                  <p:embed/>
                  <p:pic>
                    <p:nvPicPr>
                      <p:cNvPr id="0" name=""/>
                      <p:cNvPicPr/>
                      <p:nvPr/>
                    </p:nvPicPr>
                    <p:blipFill>
                      <a:blip r:embed="rId5"/>
                      <a:stretch>
                        <a:fillRect/>
                      </a:stretch>
                    </p:blipFill>
                    <p:spPr>
                      <a:xfrm>
                        <a:off x="1861457" y="1359694"/>
                        <a:ext cx="8956222" cy="5237049"/>
                      </a:xfrm>
                      <a:prstGeom prst="rect">
                        <a:avLst/>
                      </a:prstGeom>
                    </p:spPr>
                  </p:pic>
                </p:oleObj>
              </mc:Fallback>
            </mc:AlternateContent>
          </a:graphicData>
        </a:graphic>
      </p:graphicFrame>
    </p:spTree>
    <p:extLst>
      <p:ext uri="{BB962C8B-B14F-4D97-AF65-F5344CB8AC3E}">
        <p14:creationId xmlns:p14="http://schemas.microsoft.com/office/powerpoint/2010/main" val="27135607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cashflowoverzicht</a:t>
            </a:r>
            <a:endParaRPr lang="nl-NL" dirty="0"/>
          </a:p>
        </p:txBody>
      </p:sp>
      <p:graphicFrame>
        <p:nvGraphicFramePr>
          <p:cNvPr id="8" name="Tijdelijke aanduiding voor inhoud 7"/>
          <p:cNvGraphicFramePr>
            <a:graphicFrameLocks noGrp="1"/>
          </p:cNvGraphicFramePr>
          <p:nvPr>
            <p:ph idx="1"/>
            <p:extLst>
              <p:ext uri="{D42A27DB-BD31-4B8C-83A1-F6EECF244321}">
                <p14:modId xmlns:p14="http://schemas.microsoft.com/office/powerpoint/2010/main" val="1237199800"/>
              </p:ext>
            </p:extLst>
          </p:nvPr>
        </p:nvGraphicFramePr>
        <p:xfrm>
          <a:off x="4013199" y="1680056"/>
          <a:ext cx="4885871" cy="4320693"/>
        </p:xfrm>
        <a:graphic>
          <a:graphicData uri="http://schemas.openxmlformats.org/drawingml/2006/table">
            <a:tbl>
              <a:tblPr/>
              <a:tblGrid>
                <a:gridCol w="715551"/>
                <a:gridCol w="715551"/>
                <a:gridCol w="715551"/>
                <a:gridCol w="983882"/>
                <a:gridCol w="1755336"/>
              </a:tblGrid>
              <a:tr h="332361">
                <a:tc gridSpan="5">
                  <a:txBody>
                    <a:bodyPr/>
                    <a:lstStyle/>
                    <a:p>
                      <a:pPr algn="l" fontAlgn="b"/>
                      <a:r>
                        <a:rPr lang="nl-NL" sz="2000" b="0" i="0" u="none" strike="noStrike">
                          <a:solidFill>
                            <a:srgbClr val="000000"/>
                          </a:solidFill>
                          <a:effectLst/>
                          <a:latin typeface="Arial" panose="020B0604020202020204" pitchFamily="34" charset="0"/>
                        </a:rPr>
                        <a:t>Berekening van de cashflow</a:t>
                      </a:r>
                    </a:p>
                  </a:txBody>
                  <a:tcPr marL="7620" marR="7620" marT="7620" marB="0" anchor="b">
                    <a:lnL>
                      <a:noFill/>
                    </a:lnL>
                    <a:lnR>
                      <a:noFill/>
                    </a:lnR>
                    <a:lnT>
                      <a:noFill/>
                    </a:lnT>
                    <a:lnB>
                      <a:noFill/>
                    </a:lnB>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r>
              <a:tr h="332361">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2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r>
              <a:tr h="332361">
                <a:tc gridSpan="2">
                  <a:txBody>
                    <a:bodyPr/>
                    <a:lstStyle/>
                    <a:p>
                      <a:pPr algn="l" fontAlgn="b"/>
                      <a:r>
                        <a:rPr lang="nl-NL" sz="2000" b="0" i="0" u="none" strike="noStrike">
                          <a:solidFill>
                            <a:srgbClr val="000000"/>
                          </a:solidFill>
                          <a:effectLst/>
                          <a:latin typeface="Arial" panose="020B0604020202020204" pitchFamily="34" charset="0"/>
                        </a:rPr>
                        <a:t>nettowinst</a:t>
                      </a:r>
                    </a:p>
                  </a:txBody>
                  <a:tcPr marL="7620" marR="7620" marT="7620" marB="0" anchor="b">
                    <a:lnL>
                      <a:noFill/>
                    </a:lnL>
                    <a:lnR>
                      <a:noFill/>
                    </a:lnR>
                    <a:lnT>
                      <a:noFill/>
                    </a:lnT>
                    <a:lnB>
                      <a:noFill/>
                    </a:lnB>
                  </a:tcPr>
                </a:tc>
                <a:tc hMerge="1">
                  <a:txBody>
                    <a:bodyPr/>
                    <a:lstStyle/>
                    <a:p>
                      <a:endParaRPr lang="nl-NL"/>
                    </a:p>
                  </a:txBody>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r>
                        <a:rPr lang="nl-NL" sz="2000" b="0" i="0" u="none" strike="noStrike">
                          <a:solidFill>
                            <a:srgbClr val="000000"/>
                          </a:solidFill>
                          <a:effectLst/>
                          <a:latin typeface="Arial" panose="020B0604020202020204" pitchFamily="34" charset="0"/>
                        </a:rPr>
                        <a:t> €   200.000 </a:t>
                      </a:r>
                    </a:p>
                  </a:txBody>
                  <a:tcPr marL="7620" marR="7620" marT="7620" marB="0" anchor="b">
                    <a:lnL>
                      <a:noFill/>
                    </a:lnL>
                    <a:lnR>
                      <a:noFill/>
                    </a:lnR>
                    <a:lnT>
                      <a:noFill/>
                    </a:lnT>
                    <a:lnB>
                      <a:noFill/>
                    </a:lnB>
                  </a:tcPr>
                </a:tc>
              </a:tr>
              <a:tr h="332361">
                <a:tc gridSpan="4">
                  <a:txBody>
                    <a:bodyPr/>
                    <a:lstStyle/>
                    <a:p>
                      <a:pPr algn="l" fontAlgn="b"/>
                      <a:r>
                        <a:rPr lang="nl-NL" sz="2000" b="0" i="0" u="none" strike="noStrike">
                          <a:solidFill>
                            <a:srgbClr val="000000"/>
                          </a:solidFill>
                          <a:effectLst/>
                          <a:latin typeface="Arial" panose="020B0604020202020204" pitchFamily="34" charset="0"/>
                        </a:rPr>
                        <a:t>afschrijvingskosten</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algn="l" fontAlgn="b"/>
                      <a:r>
                        <a:rPr lang="nl-NL" sz="2000" b="0" i="0" u="none" strike="noStrike">
                          <a:solidFill>
                            <a:srgbClr val="000000"/>
                          </a:solidFill>
                          <a:effectLst/>
                          <a:latin typeface="Arial" panose="020B0604020202020204" pitchFamily="34" charset="0"/>
                        </a:rPr>
                        <a:t> €     35.000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r>
              <a:tr h="332361">
                <a:tc gridSpan="2">
                  <a:txBody>
                    <a:bodyPr/>
                    <a:lstStyle/>
                    <a:p>
                      <a:pPr algn="l" fontAlgn="b"/>
                      <a:r>
                        <a:rPr lang="nl-NL" sz="2000" b="0" i="0" u="none" strike="noStrike">
                          <a:solidFill>
                            <a:srgbClr val="000000"/>
                          </a:solidFill>
                          <a:effectLst/>
                          <a:latin typeface="Arial" panose="020B0604020202020204" pitchFamily="34" charset="0"/>
                        </a:rPr>
                        <a:t>cashflow</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nl-NL"/>
                    </a:p>
                  </a:txBody>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nl-NL" sz="2000" b="0" i="0" u="none" strike="noStrike">
                          <a:solidFill>
                            <a:srgbClr val="000000"/>
                          </a:solidFill>
                          <a:effectLst/>
                          <a:latin typeface="Arial" panose="020B0604020202020204" pitchFamily="34" charset="0"/>
                        </a:rPr>
                        <a:t> €   235.000 </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r>
              <a:tr h="332361">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2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r>
              <a:tr h="332361">
                <a:tc gridSpan="5">
                  <a:txBody>
                    <a:bodyPr/>
                    <a:lstStyle/>
                    <a:p>
                      <a:pPr algn="l" fontAlgn="b"/>
                      <a:r>
                        <a:rPr lang="nl-NL" sz="2000" b="0" i="0" u="none" strike="noStrike">
                          <a:solidFill>
                            <a:srgbClr val="000000"/>
                          </a:solidFill>
                          <a:effectLst/>
                          <a:latin typeface="Arial" panose="020B0604020202020204" pitchFamily="34" charset="0"/>
                        </a:rPr>
                        <a:t>Besteding van de cashflow</a:t>
                      </a:r>
                    </a:p>
                  </a:txBody>
                  <a:tcPr marL="7620" marR="7620" marT="7620" marB="0" anchor="b">
                    <a:lnL>
                      <a:noFill/>
                    </a:lnL>
                    <a:lnR>
                      <a:noFill/>
                    </a:lnR>
                    <a:lnT>
                      <a:noFill/>
                    </a:lnT>
                    <a:lnB>
                      <a:noFill/>
                    </a:lnB>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r>
              <a:tr h="332361">
                <a:tc gridSpan="3">
                  <a:txBody>
                    <a:bodyPr/>
                    <a:lstStyle/>
                    <a:p>
                      <a:pPr algn="l" fontAlgn="b"/>
                      <a:r>
                        <a:rPr lang="nl-NL" sz="2000" b="0" i="0" u="none" strike="noStrike">
                          <a:solidFill>
                            <a:srgbClr val="000000"/>
                          </a:solidFill>
                          <a:effectLst/>
                          <a:latin typeface="Arial" panose="020B0604020202020204" pitchFamily="34" charset="0"/>
                        </a:rPr>
                        <a:t>vaste activa</a:t>
                      </a:r>
                    </a:p>
                  </a:txBody>
                  <a:tcPr marL="7620" marR="7620" marT="7620" marB="0" anchor="b">
                    <a:lnL>
                      <a:noFill/>
                    </a:lnL>
                    <a:lnR>
                      <a:noFill/>
                    </a:lnR>
                    <a:lnT>
                      <a:noFill/>
                    </a:lnT>
                    <a:lnB>
                      <a:noFill/>
                    </a:lnB>
                  </a:tcPr>
                </a:tc>
                <a:tc hMerge="1">
                  <a:txBody>
                    <a:bodyPr/>
                    <a:lstStyle/>
                    <a:p>
                      <a:endParaRPr lang="nl-NL"/>
                    </a:p>
                  </a:txBody>
                  <a:tcPr/>
                </a:tc>
                <a:tc hMerge="1">
                  <a:txBody>
                    <a:bodyPr/>
                    <a:lstStyle/>
                    <a:p>
                      <a:endParaRPr lang="nl-NL"/>
                    </a:p>
                  </a:txBody>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r>
                        <a:rPr lang="nl-NL" sz="2000" b="0" i="0" u="none" strike="noStrike">
                          <a:solidFill>
                            <a:srgbClr val="000000"/>
                          </a:solidFill>
                          <a:effectLst/>
                          <a:latin typeface="Arial" panose="020B0604020202020204" pitchFamily="34" charset="0"/>
                        </a:rPr>
                        <a:t> €     30.000 </a:t>
                      </a:r>
                    </a:p>
                  </a:txBody>
                  <a:tcPr marL="7620" marR="7620" marT="7620" marB="0" anchor="b">
                    <a:lnL>
                      <a:noFill/>
                    </a:lnL>
                    <a:lnR>
                      <a:noFill/>
                    </a:lnR>
                    <a:lnT>
                      <a:noFill/>
                    </a:lnT>
                    <a:lnB>
                      <a:noFill/>
                    </a:lnB>
                  </a:tcPr>
                </a:tc>
              </a:tr>
              <a:tr h="332361">
                <a:tc gridSpan="3">
                  <a:txBody>
                    <a:bodyPr/>
                    <a:lstStyle/>
                    <a:p>
                      <a:pPr algn="l" fontAlgn="b"/>
                      <a:r>
                        <a:rPr lang="nl-NL" sz="2000" b="0" i="0" u="none" strike="noStrike">
                          <a:solidFill>
                            <a:srgbClr val="000000"/>
                          </a:solidFill>
                          <a:effectLst/>
                          <a:latin typeface="Arial" panose="020B0604020202020204" pitchFamily="34" charset="0"/>
                        </a:rPr>
                        <a:t>vlottende activa</a:t>
                      </a:r>
                    </a:p>
                  </a:txBody>
                  <a:tcPr marL="7620" marR="7620" marT="7620" marB="0" anchor="b">
                    <a:lnL>
                      <a:noFill/>
                    </a:lnL>
                    <a:lnR>
                      <a:noFill/>
                    </a:lnR>
                    <a:lnT>
                      <a:noFill/>
                    </a:lnT>
                    <a:lnB>
                      <a:noFill/>
                    </a:lnB>
                  </a:tcPr>
                </a:tc>
                <a:tc hMerge="1">
                  <a:txBody>
                    <a:bodyPr/>
                    <a:lstStyle/>
                    <a:p>
                      <a:endParaRPr lang="nl-NL"/>
                    </a:p>
                  </a:txBody>
                  <a:tcPr/>
                </a:tc>
                <a:tc hMerge="1">
                  <a:txBody>
                    <a:bodyPr/>
                    <a:lstStyle/>
                    <a:p>
                      <a:endParaRPr lang="nl-NL"/>
                    </a:p>
                  </a:txBody>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r>
                        <a:rPr lang="nl-NL" sz="2000" b="0" i="0" u="none" strike="noStrike">
                          <a:solidFill>
                            <a:srgbClr val="000000"/>
                          </a:solidFill>
                          <a:effectLst/>
                          <a:latin typeface="Arial" panose="020B0604020202020204" pitchFamily="34" charset="0"/>
                        </a:rPr>
                        <a:t> €       2.000 </a:t>
                      </a:r>
                    </a:p>
                  </a:txBody>
                  <a:tcPr marL="7620" marR="7620" marT="7620" marB="0" anchor="b">
                    <a:lnL>
                      <a:noFill/>
                    </a:lnL>
                    <a:lnR>
                      <a:noFill/>
                    </a:lnR>
                    <a:lnT>
                      <a:noFill/>
                    </a:lnT>
                    <a:lnB>
                      <a:noFill/>
                    </a:lnB>
                  </a:tcPr>
                </a:tc>
              </a:tr>
              <a:tr h="332361">
                <a:tc gridSpan="3">
                  <a:txBody>
                    <a:bodyPr/>
                    <a:lstStyle/>
                    <a:p>
                      <a:pPr algn="l" fontAlgn="b"/>
                      <a:r>
                        <a:rPr lang="nl-NL" sz="2000" b="0" i="0" u="none" strike="noStrike">
                          <a:solidFill>
                            <a:srgbClr val="000000"/>
                          </a:solidFill>
                          <a:effectLst/>
                          <a:latin typeface="Arial" panose="020B0604020202020204" pitchFamily="34" charset="0"/>
                        </a:rPr>
                        <a:t>aflossingen</a:t>
                      </a:r>
                    </a:p>
                  </a:txBody>
                  <a:tcPr marL="7620" marR="7620" marT="7620" marB="0" anchor="b">
                    <a:lnL>
                      <a:noFill/>
                    </a:lnL>
                    <a:lnR>
                      <a:noFill/>
                    </a:lnR>
                    <a:lnT>
                      <a:noFill/>
                    </a:lnT>
                    <a:lnB>
                      <a:noFill/>
                    </a:lnB>
                  </a:tcPr>
                </a:tc>
                <a:tc hMerge="1">
                  <a:txBody>
                    <a:bodyPr/>
                    <a:lstStyle/>
                    <a:p>
                      <a:endParaRPr lang="nl-NL"/>
                    </a:p>
                  </a:txBody>
                  <a:tcPr/>
                </a:tc>
                <a:tc hMerge="1">
                  <a:txBody>
                    <a:bodyPr/>
                    <a:lstStyle/>
                    <a:p>
                      <a:endParaRPr lang="nl-NL"/>
                    </a:p>
                  </a:txBody>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r>
                        <a:rPr lang="nl-NL" sz="2000" b="0" i="0" u="none" strike="noStrike">
                          <a:solidFill>
                            <a:srgbClr val="000000"/>
                          </a:solidFill>
                          <a:effectLst/>
                          <a:latin typeface="Arial" panose="020B0604020202020204" pitchFamily="34" charset="0"/>
                        </a:rPr>
                        <a:t> €     95.000 </a:t>
                      </a:r>
                    </a:p>
                  </a:txBody>
                  <a:tcPr marL="7620" marR="7620" marT="7620" marB="0" anchor="b">
                    <a:lnL>
                      <a:noFill/>
                    </a:lnL>
                    <a:lnR>
                      <a:noFill/>
                    </a:lnR>
                    <a:lnT>
                      <a:noFill/>
                    </a:lnT>
                    <a:lnB>
                      <a:noFill/>
                    </a:lnB>
                  </a:tcPr>
                </a:tc>
              </a:tr>
              <a:tr h="332361">
                <a:tc gridSpan="4">
                  <a:txBody>
                    <a:bodyPr/>
                    <a:lstStyle/>
                    <a:p>
                      <a:pPr algn="l" fontAlgn="b"/>
                      <a:r>
                        <a:rPr lang="nl-NL" sz="2000" b="0" i="0" u="none" strike="noStrike">
                          <a:solidFill>
                            <a:srgbClr val="000000"/>
                          </a:solidFill>
                          <a:effectLst/>
                          <a:latin typeface="Arial" panose="020B0604020202020204" pitchFamily="34" charset="0"/>
                        </a:rPr>
                        <a:t>dividend uitkering</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algn="l" fontAlgn="b"/>
                      <a:r>
                        <a:rPr lang="nl-NL" sz="2000" b="0" i="0" u="none" strike="noStrike">
                          <a:solidFill>
                            <a:srgbClr val="000000"/>
                          </a:solidFill>
                          <a:effectLst/>
                          <a:latin typeface="Arial" panose="020B0604020202020204" pitchFamily="34" charset="0"/>
                        </a:rPr>
                        <a:t> €     51.000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r>
              <a:tr h="332361">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nl-NL" sz="2000" b="0" i="0" u="none" strike="noStrike">
                          <a:solidFill>
                            <a:srgbClr val="000000"/>
                          </a:solidFill>
                          <a:effectLst/>
                          <a:latin typeface="Arial" panose="020B0604020202020204" pitchFamily="34" charset="0"/>
                        </a:rPr>
                        <a:t> €   178.000 </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r>
              <a:tr h="332361">
                <a:tc gridSpan="4">
                  <a:txBody>
                    <a:bodyPr/>
                    <a:lstStyle/>
                    <a:p>
                      <a:pPr algn="l" fontAlgn="b"/>
                      <a:r>
                        <a:rPr lang="nl-NL" sz="2000" b="0" i="0" u="none" strike="noStrike">
                          <a:solidFill>
                            <a:srgbClr val="000000"/>
                          </a:solidFill>
                          <a:effectLst/>
                          <a:latin typeface="Arial" panose="020B0604020202020204" pitchFamily="34" charset="0"/>
                        </a:rPr>
                        <a:t>mutatie liquide middelen</a:t>
                      </a:r>
                    </a:p>
                  </a:txBody>
                  <a:tcPr marL="7620" marR="7620" marT="7620" marB="0" anchor="b">
                    <a:lnL>
                      <a:noFill/>
                    </a:lnL>
                    <a:lnR>
                      <a:noFill/>
                    </a:lnR>
                    <a:lnT>
                      <a:noFill/>
                    </a:lnT>
                    <a:lnB>
                      <a:noFill/>
                    </a:lnB>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algn="l" fontAlgn="b"/>
                      <a:r>
                        <a:rPr lang="nl-NL" sz="2000" b="0" i="0" u="none" strike="noStrike" dirty="0">
                          <a:solidFill>
                            <a:srgbClr val="000000"/>
                          </a:solidFill>
                          <a:effectLst/>
                          <a:latin typeface="Arial" panose="020B0604020202020204" pitchFamily="34" charset="0"/>
                        </a:rPr>
                        <a:t> €     57.000 </a:t>
                      </a:r>
                    </a:p>
                  </a:txBody>
                  <a:tcPr marL="7620" marR="7620" marT="7620" marB="0" anchor="b">
                    <a:lnL>
                      <a:noFill/>
                    </a:lnL>
                    <a:lnR>
                      <a:noFill/>
                    </a:lnR>
                    <a:lnT>
                      <a:noFill/>
                    </a:lnT>
                    <a:lnB>
                      <a:noFill/>
                    </a:lnB>
                  </a:tcPr>
                </a:tc>
              </a:tr>
            </a:tbl>
          </a:graphicData>
        </a:graphic>
      </p:graphicFrame>
    </p:spTree>
    <p:extLst>
      <p:ext uri="{BB962C8B-B14F-4D97-AF65-F5344CB8AC3E}">
        <p14:creationId xmlns:p14="http://schemas.microsoft.com/office/powerpoint/2010/main" val="23717723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Cashflowoverzicht verklaard</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1550867399"/>
              </p:ext>
            </p:extLst>
          </p:nvPr>
        </p:nvGraphicFramePr>
        <p:xfrm>
          <a:off x="3633109" y="2302329"/>
          <a:ext cx="5241470" cy="2971798"/>
        </p:xfrm>
        <a:graphic>
          <a:graphicData uri="http://schemas.openxmlformats.org/drawingml/2006/table">
            <a:tbl>
              <a:tblPr/>
              <a:tblGrid>
                <a:gridCol w="703749"/>
                <a:gridCol w="703749"/>
                <a:gridCol w="703749"/>
                <a:gridCol w="967657"/>
                <a:gridCol w="2162566"/>
              </a:tblGrid>
              <a:tr h="426027">
                <a:tc gridSpan="4">
                  <a:txBody>
                    <a:bodyPr/>
                    <a:lstStyle/>
                    <a:p>
                      <a:pPr algn="l" fontAlgn="b"/>
                      <a:r>
                        <a:rPr lang="nl-NL" sz="2000" b="0" i="0" u="none" strike="noStrike">
                          <a:solidFill>
                            <a:srgbClr val="000000"/>
                          </a:solidFill>
                          <a:effectLst/>
                          <a:latin typeface="Arial" panose="020B0604020202020204" pitchFamily="34" charset="0"/>
                        </a:rPr>
                        <a:t>stand 1-1 vaste activa</a:t>
                      </a:r>
                    </a:p>
                  </a:txBody>
                  <a:tcPr marL="7620" marR="7620" marT="7620" marB="0" anchor="b">
                    <a:lnL>
                      <a:noFill/>
                    </a:lnL>
                    <a:lnR>
                      <a:noFill/>
                    </a:lnR>
                    <a:lnT>
                      <a:noFill/>
                    </a:lnT>
                    <a:lnB>
                      <a:noFill/>
                    </a:lnB>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algn="l" fontAlgn="b"/>
                      <a:r>
                        <a:rPr lang="nl-NL" sz="2000" b="0" i="0" u="none" strike="noStrike">
                          <a:solidFill>
                            <a:srgbClr val="000000"/>
                          </a:solidFill>
                          <a:effectLst/>
                          <a:latin typeface="Arial" panose="020B0604020202020204" pitchFamily="34" charset="0"/>
                        </a:rPr>
                        <a:t> €   345.000 </a:t>
                      </a:r>
                    </a:p>
                  </a:txBody>
                  <a:tcPr marL="7620" marR="7620" marT="7620" marB="0" anchor="b">
                    <a:lnL>
                      <a:noFill/>
                    </a:lnL>
                    <a:lnR>
                      <a:noFill/>
                    </a:lnR>
                    <a:lnT>
                      <a:noFill/>
                    </a:lnT>
                    <a:lnB>
                      <a:noFill/>
                    </a:lnB>
                  </a:tcPr>
                </a:tc>
              </a:tr>
              <a:tr h="426027">
                <a:tc gridSpan="3">
                  <a:txBody>
                    <a:bodyPr/>
                    <a:lstStyle/>
                    <a:p>
                      <a:pPr algn="l" fontAlgn="b"/>
                      <a:r>
                        <a:rPr lang="nl-NL" sz="2000" b="0" i="0" u="none" strike="noStrike">
                          <a:solidFill>
                            <a:srgbClr val="000000"/>
                          </a:solidFill>
                          <a:effectLst/>
                          <a:latin typeface="Arial" panose="020B0604020202020204" pitchFamily="34" charset="0"/>
                        </a:rPr>
                        <a:t>afschrijvingen</a:t>
                      </a:r>
                    </a:p>
                  </a:txBody>
                  <a:tcPr marL="7620" marR="7620" marT="7620" marB="0" anchor="b">
                    <a:lnL>
                      <a:noFill/>
                    </a:lnL>
                    <a:lnR>
                      <a:noFill/>
                    </a:lnR>
                    <a:lnT>
                      <a:noFill/>
                    </a:lnT>
                    <a:lnB>
                      <a:noFill/>
                    </a:lnB>
                  </a:tcPr>
                </a:tc>
                <a:tc hMerge="1">
                  <a:txBody>
                    <a:bodyPr/>
                    <a:lstStyle/>
                    <a:p>
                      <a:endParaRPr lang="nl-NL"/>
                    </a:p>
                  </a:txBody>
                  <a:tcPr/>
                </a:tc>
                <a:tc hMerge="1">
                  <a:txBody>
                    <a:bodyPr/>
                    <a:lstStyle/>
                    <a:p>
                      <a:endParaRPr lang="nl-NL"/>
                    </a:p>
                  </a:txBody>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r>
                        <a:rPr lang="nl-NL" sz="2000" b="0" i="0" u="none" strike="noStrike">
                          <a:solidFill>
                            <a:srgbClr val="000000"/>
                          </a:solidFill>
                          <a:effectLst/>
                          <a:latin typeface="Arial" panose="020B0604020202020204" pitchFamily="34" charset="0"/>
                        </a:rPr>
                        <a:t> €     35.000 </a:t>
                      </a:r>
                    </a:p>
                  </a:txBody>
                  <a:tcPr marL="7620" marR="7620" marT="7620" marB="0" anchor="b">
                    <a:lnL>
                      <a:noFill/>
                    </a:lnL>
                    <a:lnR>
                      <a:noFill/>
                    </a:lnR>
                    <a:lnT>
                      <a:noFill/>
                    </a:lnT>
                    <a:lnB>
                      <a:noFill/>
                    </a:lnB>
                  </a:tcPr>
                </a:tc>
              </a:tr>
              <a:tr h="426027">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r>
                        <a:rPr lang="nl-NL" sz="2000" b="0" i="0" u="none" strike="noStrike">
                          <a:solidFill>
                            <a:srgbClr val="000000"/>
                          </a:solidFill>
                          <a:effectLst/>
                          <a:latin typeface="Arial" panose="020B0604020202020204" pitchFamily="34" charset="0"/>
                        </a:rPr>
                        <a:t> €   310.000 </a:t>
                      </a:r>
                    </a:p>
                  </a:txBody>
                  <a:tcPr marL="7620" marR="7620" marT="7620" marB="0" anchor="b">
                    <a:lnL>
                      <a:noFill/>
                    </a:lnL>
                    <a:lnR>
                      <a:noFill/>
                    </a:lnR>
                    <a:lnT>
                      <a:noFill/>
                    </a:lnT>
                    <a:lnB>
                      <a:noFill/>
                    </a:lnB>
                  </a:tcPr>
                </a:tc>
              </a:tr>
              <a:tr h="426027">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2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r>
              <a:tr h="841663">
                <a:tc gridSpan="4">
                  <a:txBody>
                    <a:bodyPr/>
                    <a:lstStyle/>
                    <a:p>
                      <a:pPr algn="l" fontAlgn="b"/>
                      <a:r>
                        <a:rPr lang="nl-NL" sz="2000" b="0" i="0" u="none" strike="noStrike">
                          <a:solidFill>
                            <a:srgbClr val="000000"/>
                          </a:solidFill>
                          <a:effectLst/>
                          <a:latin typeface="Arial" panose="020B0604020202020204" pitchFamily="34" charset="0"/>
                        </a:rPr>
                        <a:t>stand 31-12 vaste activa</a:t>
                      </a:r>
                    </a:p>
                  </a:txBody>
                  <a:tcPr marL="7620" marR="7620" marT="7620" marB="0" anchor="b">
                    <a:lnL>
                      <a:noFill/>
                    </a:lnL>
                    <a:lnR>
                      <a:noFill/>
                    </a:lnR>
                    <a:lnT>
                      <a:noFill/>
                    </a:lnT>
                    <a:lnB>
                      <a:noFill/>
                    </a:lnB>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algn="l" fontAlgn="b"/>
                      <a:r>
                        <a:rPr lang="nl-NL" sz="2000" b="0" i="0" u="none" strike="noStrike">
                          <a:solidFill>
                            <a:srgbClr val="000000"/>
                          </a:solidFill>
                          <a:effectLst/>
                          <a:latin typeface="Arial" panose="020B0604020202020204" pitchFamily="34" charset="0"/>
                        </a:rPr>
                        <a:t> €   340.000 </a:t>
                      </a:r>
                    </a:p>
                  </a:txBody>
                  <a:tcPr marL="7620" marR="7620" marT="7620" marB="0" anchor="b">
                    <a:lnL>
                      <a:noFill/>
                    </a:lnL>
                    <a:lnR>
                      <a:noFill/>
                    </a:lnR>
                    <a:lnT>
                      <a:noFill/>
                    </a:lnT>
                    <a:lnB>
                      <a:noFill/>
                    </a:lnB>
                  </a:tcPr>
                </a:tc>
              </a:tr>
              <a:tr h="426027">
                <a:tc gridSpan="3">
                  <a:txBody>
                    <a:bodyPr/>
                    <a:lstStyle/>
                    <a:p>
                      <a:pPr algn="l" fontAlgn="b"/>
                      <a:r>
                        <a:rPr lang="nl-NL" sz="2000" b="0" i="0" u="none" strike="noStrike">
                          <a:solidFill>
                            <a:srgbClr val="000000"/>
                          </a:solidFill>
                          <a:effectLst/>
                          <a:latin typeface="Arial" panose="020B0604020202020204" pitchFamily="34" charset="0"/>
                        </a:rPr>
                        <a:t>investering</a:t>
                      </a:r>
                    </a:p>
                  </a:txBody>
                  <a:tcPr marL="7620" marR="7620" marT="7620" marB="0" anchor="b">
                    <a:lnL>
                      <a:noFill/>
                    </a:lnL>
                    <a:lnR>
                      <a:noFill/>
                    </a:lnR>
                    <a:lnT>
                      <a:noFill/>
                    </a:lnT>
                    <a:lnB>
                      <a:noFill/>
                    </a:lnB>
                  </a:tcPr>
                </a:tc>
                <a:tc hMerge="1">
                  <a:txBody>
                    <a:bodyPr/>
                    <a:lstStyle/>
                    <a:p>
                      <a:endParaRPr lang="nl-NL"/>
                    </a:p>
                  </a:txBody>
                  <a:tcPr/>
                </a:tc>
                <a:tc hMerge="1">
                  <a:txBody>
                    <a:bodyPr/>
                    <a:lstStyle/>
                    <a:p>
                      <a:endParaRPr lang="nl-NL"/>
                    </a:p>
                  </a:txBody>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r>
                        <a:rPr lang="nl-NL" sz="2000" b="0" i="0" u="none" strike="noStrike" dirty="0">
                          <a:solidFill>
                            <a:srgbClr val="000000"/>
                          </a:solidFill>
                          <a:effectLst/>
                          <a:latin typeface="Arial" panose="020B0604020202020204" pitchFamily="34" charset="0"/>
                        </a:rPr>
                        <a:t> €     30.000 </a:t>
                      </a:r>
                    </a:p>
                  </a:txBody>
                  <a:tcPr marL="7620" marR="7620" marT="7620" marB="0" anchor="b">
                    <a:lnL>
                      <a:noFill/>
                    </a:lnL>
                    <a:lnR>
                      <a:noFill/>
                    </a:lnR>
                    <a:lnT>
                      <a:noFill/>
                    </a:lnT>
                    <a:lnB>
                      <a:noFill/>
                    </a:lnB>
                  </a:tcPr>
                </a:tc>
              </a:tr>
            </a:tbl>
          </a:graphicData>
        </a:graphic>
      </p:graphicFrame>
    </p:spTree>
    <p:extLst>
      <p:ext uri="{BB962C8B-B14F-4D97-AF65-F5344CB8AC3E}">
        <p14:creationId xmlns:p14="http://schemas.microsoft.com/office/powerpoint/2010/main" val="25414787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Cashflowoverzicht verklaard</a:t>
            </a:r>
            <a:endParaRPr lang="nl-NL" dirty="0"/>
          </a:p>
        </p:txBody>
      </p:sp>
      <p:pic>
        <p:nvPicPr>
          <p:cNvPr id="4" name="Tijdelijke aanduiding voor inhoud 3"/>
          <p:cNvPicPr>
            <a:picLocks noGrp="1" noChangeAspect="1"/>
          </p:cNvPicPr>
          <p:nvPr>
            <p:ph idx="1"/>
          </p:nvPr>
        </p:nvPicPr>
        <p:blipFill>
          <a:blip r:embed="rId2"/>
          <a:stretch>
            <a:fillRect/>
          </a:stretch>
        </p:blipFill>
        <p:spPr>
          <a:xfrm>
            <a:off x="2617912" y="2809081"/>
            <a:ext cx="6956176" cy="2108200"/>
          </a:xfrm>
          <a:prstGeom prst="rect">
            <a:avLst/>
          </a:prstGeom>
        </p:spPr>
      </p:pic>
    </p:spTree>
    <p:extLst>
      <p:ext uri="{BB962C8B-B14F-4D97-AF65-F5344CB8AC3E}">
        <p14:creationId xmlns:p14="http://schemas.microsoft.com/office/powerpoint/2010/main" val="18065610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Cashflowoverzicht verklaard</a:t>
            </a:r>
            <a:endParaRPr lang="nl-NL" dirty="0"/>
          </a:p>
        </p:txBody>
      </p:sp>
      <p:pic>
        <p:nvPicPr>
          <p:cNvPr id="4" name="Tijdelijke aanduiding voor inhoud 3"/>
          <p:cNvPicPr>
            <a:picLocks noGrp="1" noChangeAspect="1"/>
          </p:cNvPicPr>
          <p:nvPr>
            <p:ph idx="1"/>
          </p:nvPr>
        </p:nvPicPr>
        <p:blipFill>
          <a:blip r:embed="rId2"/>
          <a:stretch>
            <a:fillRect/>
          </a:stretch>
        </p:blipFill>
        <p:spPr>
          <a:xfrm>
            <a:off x="2617912" y="2809081"/>
            <a:ext cx="6956176" cy="2108200"/>
          </a:xfrm>
          <a:prstGeom prst="rect">
            <a:avLst/>
          </a:prstGeom>
        </p:spPr>
      </p:pic>
    </p:spTree>
    <p:extLst>
      <p:ext uri="{BB962C8B-B14F-4D97-AF65-F5344CB8AC3E}">
        <p14:creationId xmlns:p14="http://schemas.microsoft.com/office/powerpoint/2010/main" val="27345193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Cashflowoverzicht verklaard</a:t>
            </a:r>
            <a:endParaRPr lang="nl-NL" dirty="0"/>
          </a:p>
        </p:txBody>
      </p:sp>
      <p:graphicFrame>
        <p:nvGraphicFramePr>
          <p:cNvPr id="6" name="Tijdelijke aanduiding voor inhoud 5"/>
          <p:cNvGraphicFramePr>
            <a:graphicFrameLocks noGrp="1"/>
          </p:cNvGraphicFramePr>
          <p:nvPr>
            <p:ph idx="1"/>
            <p:extLst>
              <p:ext uri="{D42A27DB-BD31-4B8C-83A1-F6EECF244321}">
                <p14:modId xmlns:p14="http://schemas.microsoft.com/office/powerpoint/2010/main" val="207864984"/>
              </p:ext>
            </p:extLst>
          </p:nvPr>
        </p:nvGraphicFramePr>
        <p:xfrm>
          <a:off x="3388179" y="2152492"/>
          <a:ext cx="5502729" cy="3211443"/>
        </p:xfrm>
        <a:graphic>
          <a:graphicData uri="http://schemas.openxmlformats.org/drawingml/2006/table">
            <a:tbl>
              <a:tblPr/>
              <a:tblGrid>
                <a:gridCol w="738828"/>
                <a:gridCol w="738828"/>
                <a:gridCol w="738828"/>
                <a:gridCol w="1015889"/>
                <a:gridCol w="2270356"/>
              </a:tblGrid>
              <a:tr h="356827">
                <a:tc gridSpan="4">
                  <a:txBody>
                    <a:bodyPr/>
                    <a:lstStyle/>
                    <a:p>
                      <a:pPr algn="l" fontAlgn="b"/>
                      <a:r>
                        <a:rPr lang="nl-NL" sz="2000" b="0" i="0" u="none" strike="noStrike">
                          <a:solidFill>
                            <a:srgbClr val="000000"/>
                          </a:solidFill>
                          <a:effectLst/>
                          <a:latin typeface="Arial" panose="020B0604020202020204" pitchFamily="34" charset="0"/>
                        </a:rPr>
                        <a:t>dividend uitkering</a:t>
                      </a:r>
                    </a:p>
                  </a:txBody>
                  <a:tcPr marL="7620" marR="7620" marT="7620" marB="0" anchor="b">
                    <a:lnL>
                      <a:noFill/>
                    </a:lnL>
                    <a:lnR>
                      <a:noFill/>
                    </a:lnR>
                    <a:lnT>
                      <a:noFill/>
                    </a:lnT>
                    <a:lnB>
                      <a:noFill/>
                    </a:lnB>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algn="l" fontAlgn="b"/>
                      <a:endParaRPr lang="nl-NL" sz="2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r>
              <a:tr h="356827">
                <a:tc gridSpan="2">
                  <a:txBody>
                    <a:bodyPr/>
                    <a:lstStyle/>
                    <a:p>
                      <a:pPr algn="l" fontAlgn="b"/>
                      <a:r>
                        <a:rPr lang="nl-NL" sz="2000" b="0" i="0" u="none" strike="noStrike">
                          <a:solidFill>
                            <a:srgbClr val="000000"/>
                          </a:solidFill>
                          <a:effectLst/>
                          <a:latin typeface="Arial" panose="020B0604020202020204" pitchFamily="34" charset="0"/>
                        </a:rPr>
                        <a:t>nettowinst</a:t>
                      </a:r>
                    </a:p>
                  </a:txBody>
                  <a:tcPr marL="7620" marR="7620" marT="7620" marB="0" anchor="b">
                    <a:lnL>
                      <a:noFill/>
                    </a:lnL>
                    <a:lnR>
                      <a:noFill/>
                    </a:lnR>
                    <a:lnT>
                      <a:noFill/>
                    </a:lnT>
                    <a:lnB>
                      <a:noFill/>
                    </a:lnB>
                  </a:tcPr>
                </a:tc>
                <a:tc hMerge="1">
                  <a:txBody>
                    <a:bodyPr/>
                    <a:lstStyle/>
                    <a:p>
                      <a:endParaRPr lang="nl-NL"/>
                    </a:p>
                  </a:txBody>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r>
                        <a:rPr lang="nl-NL" sz="2000" b="0" i="0" u="none" strike="noStrike">
                          <a:solidFill>
                            <a:srgbClr val="000000"/>
                          </a:solidFill>
                          <a:effectLst/>
                          <a:latin typeface="Arial" panose="020B0604020202020204" pitchFamily="34" charset="0"/>
                        </a:rPr>
                        <a:t> €   200.000 </a:t>
                      </a:r>
                    </a:p>
                  </a:txBody>
                  <a:tcPr marL="7620" marR="7620" marT="7620" marB="0" anchor="b">
                    <a:lnL>
                      <a:noFill/>
                    </a:lnL>
                    <a:lnR>
                      <a:noFill/>
                    </a:lnR>
                    <a:lnT>
                      <a:noFill/>
                    </a:lnT>
                    <a:lnB>
                      <a:noFill/>
                    </a:lnB>
                  </a:tcPr>
                </a:tc>
              </a:tr>
              <a:tr h="356827">
                <a:tc gridSpan="3">
                  <a:txBody>
                    <a:bodyPr/>
                    <a:lstStyle/>
                    <a:p>
                      <a:pPr algn="l" fontAlgn="b"/>
                      <a:r>
                        <a:rPr lang="nl-NL" sz="2000" b="0" i="0" u="none" strike="noStrike">
                          <a:solidFill>
                            <a:srgbClr val="000000"/>
                          </a:solidFill>
                          <a:effectLst/>
                          <a:latin typeface="Arial" panose="020B0604020202020204" pitchFamily="34" charset="0"/>
                        </a:rPr>
                        <a:t>winstreserve</a:t>
                      </a:r>
                    </a:p>
                  </a:txBody>
                  <a:tcPr marL="7620" marR="7620" marT="7620" marB="0" anchor="b">
                    <a:lnL>
                      <a:noFill/>
                    </a:lnL>
                    <a:lnR>
                      <a:noFill/>
                    </a:lnR>
                    <a:lnT>
                      <a:noFill/>
                    </a:lnT>
                    <a:lnB>
                      <a:noFill/>
                    </a:lnB>
                  </a:tcPr>
                </a:tc>
                <a:tc hMerge="1">
                  <a:txBody>
                    <a:bodyPr/>
                    <a:lstStyle/>
                    <a:p>
                      <a:endParaRPr lang="nl-NL"/>
                    </a:p>
                  </a:txBody>
                  <a:tcPr/>
                </a:tc>
                <a:tc hMerge="1">
                  <a:txBody>
                    <a:bodyPr/>
                    <a:lstStyle/>
                    <a:p>
                      <a:endParaRPr lang="nl-NL"/>
                    </a:p>
                  </a:txBody>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r>
                        <a:rPr lang="nl-NL" sz="2000" b="0" i="0" u="none" strike="noStrike">
                          <a:solidFill>
                            <a:srgbClr val="000000"/>
                          </a:solidFill>
                          <a:effectLst/>
                          <a:latin typeface="Arial" panose="020B0604020202020204" pitchFamily="34" charset="0"/>
                        </a:rPr>
                        <a:t> €  -149.000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r>
              <a:tr h="356827">
                <a:tc gridSpan="2">
                  <a:txBody>
                    <a:bodyPr/>
                    <a:lstStyle/>
                    <a:p>
                      <a:pPr algn="l" fontAlgn="b"/>
                      <a:r>
                        <a:rPr lang="nl-NL" sz="2000" b="0" i="0" u="none" strike="noStrike">
                          <a:solidFill>
                            <a:srgbClr val="000000"/>
                          </a:solidFill>
                          <a:effectLst/>
                          <a:latin typeface="Arial" panose="020B0604020202020204" pitchFamily="34" charset="0"/>
                        </a:rPr>
                        <a:t>dividend</a:t>
                      </a:r>
                    </a:p>
                  </a:txBody>
                  <a:tcPr marL="7620" marR="7620" marT="7620" marB="0" anchor="b">
                    <a:lnL>
                      <a:noFill/>
                    </a:lnL>
                    <a:lnR>
                      <a:noFill/>
                    </a:lnR>
                    <a:lnT>
                      <a:noFill/>
                    </a:lnT>
                    <a:lnB>
                      <a:noFill/>
                    </a:lnB>
                  </a:tcPr>
                </a:tc>
                <a:tc hMerge="1">
                  <a:txBody>
                    <a:bodyPr/>
                    <a:lstStyle/>
                    <a:p>
                      <a:endParaRPr lang="nl-NL"/>
                    </a:p>
                  </a:txBody>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r>
                        <a:rPr lang="nl-NL" sz="2000" b="0" i="0" u="none" strike="noStrike">
                          <a:solidFill>
                            <a:srgbClr val="000000"/>
                          </a:solidFill>
                          <a:effectLst/>
                          <a:latin typeface="Arial" panose="020B0604020202020204" pitchFamily="34" charset="0"/>
                        </a:rPr>
                        <a:t> €     51.000 </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r>
              <a:tr h="356827">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2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r>
              <a:tr h="356827">
                <a:tc gridSpan="3">
                  <a:txBody>
                    <a:bodyPr/>
                    <a:lstStyle/>
                    <a:p>
                      <a:pPr algn="l" fontAlgn="b"/>
                      <a:r>
                        <a:rPr lang="nl-NL" sz="2000" b="0" i="0" u="none" strike="noStrike">
                          <a:solidFill>
                            <a:srgbClr val="000000"/>
                          </a:solidFill>
                          <a:effectLst/>
                          <a:latin typeface="Arial" panose="020B0604020202020204" pitchFamily="34" charset="0"/>
                        </a:rPr>
                        <a:t>winstreserve</a:t>
                      </a:r>
                    </a:p>
                  </a:txBody>
                  <a:tcPr marL="7620" marR="7620" marT="7620" marB="0" anchor="b">
                    <a:lnL>
                      <a:noFill/>
                    </a:lnL>
                    <a:lnR>
                      <a:noFill/>
                    </a:lnR>
                    <a:lnT>
                      <a:noFill/>
                    </a:lnT>
                    <a:lnB>
                      <a:noFill/>
                    </a:lnB>
                  </a:tcPr>
                </a:tc>
                <a:tc hMerge="1">
                  <a:txBody>
                    <a:bodyPr/>
                    <a:lstStyle/>
                    <a:p>
                      <a:endParaRPr lang="nl-NL"/>
                    </a:p>
                  </a:txBody>
                  <a:tcPr/>
                </a:tc>
                <a:tc hMerge="1">
                  <a:txBody>
                    <a:bodyPr/>
                    <a:lstStyle/>
                    <a:p>
                      <a:endParaRPr lang="nl-NL"/>
                    </a:p>
                  </a:txBody>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2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r>
              <a:tr h="356827">
                <a:tc gridSpan="3">
                  <a:txBody>
                    <a:bodyPr/>
                    <a:lstStyle/>
                    <a:p>
                      <a:pPr algn="l" fontAlgn="b"/>
                      <a:r>
                        <a:rPr lang="nl-NL" sz="2000" b="0" i="0" u="none" strike="noStrike">
                          <a:solidFill>
                            <a:srgbClr val="000000"/>
                          </a:solidFill>
                          <a:effectLst/>
                          <a:latin typeface="Arial" panose="020B0604020202020204" pitchFamily="34" charset="0"/>
                        </a:rPr>
                        <a:t>stand 1-1 ev</a:t>
                      </a:r>
                    </a:p>
                  </a:txBody>
                  <a:tcPr marL="7620" marR="7620" marT="7620" marB="0" anchor="b">
                    <a:lnL>
                      <a:noFill/>
                    </a:lnL>
                    <a:lnR>
                      <a:noFill/>
                    </a:lnR>
                    <a:lnT>
                      <a:noFill/>
                    </a:lnT>
                    <a:lnB>
                      <a:noFill/>
                    </a:lnB>
                  </a:tcPr>
                </a:tc>
                <a:tc hMerge="1">
                  <a:txBody>
                    <a:bodyPr/>
                    <a:lstStyle/>
                    <a:p>
                      <a:endParaRPr lang="nl-NL"/>
                    </a:p>
                  </a:txBody>
                  <a:tcPr/>
                </a:tc>
                <a:tc hMerge="1">
                  <a:txBody>
                    <a:bodyPr/>
                    <a:lstStyle/>
                    <a:p>
                      <a:endParaRPr lang="nl-NL"/>
                    </a:p>
                  </a:txBody>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r>
                        <a:rPr lang="nl-NL" sz="2000" b="0" i="0" u="none" strike="noStrike">
                          <a:solidFill>
                            <a:srgbClr val="000000"/>
                          </a:solidFill>
                          <a:effectLst/>
                          <a:latin typeface="Arial" panose="020B0604020202020204" pitchFamily="34" charset="0"/>
                        </a:rPr>
                        <a:t> €   213.000 </a:t>
                      </a:r>
                    </a:p>
                  </a:txBody>
                  <a:tcPr marL="7620" marR="7620" marT="7620" marB="0" anchor="b">
                    <a:lnL>
                      <a:noFill/>
                    </a:lnL>
                    <a:lnR>
                      <a:noFill/>
                    </a:lnR>
                    <a:lnT>
                      <a:noFill/>
                    </a:lnT>
                    <a:lnB>
                      <a:noFill/>
                    </a:lnB>
                  </a:tcPr>
                </a:tc>
              </a:tr>
              <a:tr h="356827">
                <a:tc gridSpan="3">
                  <a:txBody>
                    <a:bodyPr/>
                    <a:lstStyle/>
                    <a:p>
                      <a:pPr algn="l" fontAlgn="b"/>
                      <a:r>
                        <a:rPr lang="nl-NL" sz="2000" b="0" i="0" u="none" strike="noStrike">
                          <a:solidFill>
                            <a:srgbClr val="000000"/>
                          </a:solidFill>
                          <a:effectLst/>
                          <a:latin typeface="Arial" panose="020B0604020202020204" pitchFamily="34" charset="0"/>
                        </a:rPr>
                        <a:t>stand 31-12 ev</a:t>
                      </a:r>
                    </a:p>
                  </a:txBody>
                  <a:tcPr marL="7620" marR="7620" marT="7620" marB="0" anchor="b">
                    <a:lnL>
                      <a:noFill/>
                    </a:lnL>
                    <a:lnR>
                      <a:noFill/>
                    </a:lnR>
                    <a:lnT>
                      <a:noFill/>
                    </a:lnT>
                    <a:lnB>
                      <a:noFill/>
                    </a:lnB>
                  </a:tcPr>
                </a:tc>
                <a:tc hMerge="1">
                  <a:txBody>
                    <a:bodyPr/>
                    <a:lstStyle/>
                    <a:p>
                      <a:endParaRPr lang="nl-NL"/>
                    </a:p>
                  </a:txBody>
                  <a:tcPr/>
                </a:tc>
                <a:tc hMerge="1">
                  <a:txBody>
                    <a:bodyPr/>
                    <a:lstStyle/>
                    <a:p>
                      <a:endParaRPr lang="nl-NL"/>
                    </a:p>
                  </a:txBody>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r>
                        <a:rPr lang="nl-NL" sz="2000" b="0" i="0" u="none" strike="noStrike">
                          <a:solidFill>
                            <a:srgbClr val="000000"/>
                          </a:solidFill>
                          <a:effectLst/>
                          <a:latin typeface="Arial" panose="020B0604020202020204" pitchFamily="34" charset="0"/>
                        </a:rPr>
                        <a:t> €   362.000 </a:t>
                      </a:r>
                    </a:p>
                  </a:txBody>
                  <a:tcPr marL="7620" marR="7620" marT="7620" marB="0" anchor="b">
                    <a:lnL>
                      <a:noFill/>
                    </a:lnL>
                    <a:lnR>
                      <a:noFill/>
                    </a:lnR>
                    <a:lnT>
                      <a:noFill/>
                    </a:lnT>
                    <a:lnB>
                      <a:noFill/>
                    </a:lnB>
                  </a:tcPr>
                </a:tc>
              </a:tr>
              <a:tr h="356827">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r>
                        <a:rPr lang="nl-NL" sz="2000" b="0" i="0" u="none" strike="noStrike" dirty="0">
                          <a:solidFill>
                            <a:srgbClr val="000000"/>
                          </a:solidFill>
                          <a:effectLst/>
                          <a:latin typeface="Arial" panose="020B0604020202020204" pitchFamily="34" charset="0"/>
                        </a:rPr>
                        <a:t> €  -149.000 </a:t>
                      </a:r>
                    </a:p>
                  </a:txBody>
                  <a:tcPr marL="7620" marR="7620" marT="7620" marB="0" anchor="b">
                    <a:lnL>
                      <a:noFill/>
                    </a:lnL>
                    <a:lnR>
                      <a:noFill/>
                    </a:lnR>
                    <a:lnT>
                      <a:noFill/>
                    </a:lnT>
                    <a:lnB>
                      <a:noFill/>
                    </a:lnB>
                  </a:tcPr>
                </a:tc>
              </a:tr>
            </a:tbl>
          </a:graphicData>
        </a:graphic>
      </p:graphicFrame>
    </p:spTree>
    <p:extLst>
      <p:ext uri="{BB962C8B-B14F-4D97-AF65-F5344CB8AC3E}">
        <p14:creationId xmlns:p14="http://schemas.microsoft.com/office/powerpoint/2010/main" val="20183783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68779" y="290967"/>
            <a:ext cx="10972800" cy="1143000"/>
          </a:xfrm>
        </p:spPr>
        <p:txBody>
          <a:bodyPr/>
          <a:lstStyle/>
          <a:p>
            <a:r>
              <a:rPr lang="nl-NL" dirty="0" smtClean="0"/>
              <a:t>Cashflowoverzicht verklaard</a:t>
            </a:r>
            <a:endParaRPr lang="nl-NL" dirty="0"/>
          </a:p>
        </p:txBody>
      </p:sp>
      <p:pic>
        <p:nvPicPr>
          <p:cNvPr id="4" name="Tijdelijke aanduiding voor inhoud 3"/>
          <p:cNvPicPr>
            <a:picLocks noGrp="1" noChangeAspect="1"/>
          </p:cNvPicPr>
          <p:nvPr>
            <p:ph idx="1"/>
          </p:nvPr>
        </p:nvPicPr>
        <p:blipFill>
          <a:blip r:embed="rId2"/>
          <a:stretch>
            <a:fillRect/>
          </a:stretch>
        </p:blipFill>
        <p:spPr>
          <a:xfrm>
            <a:off x="2617912" y="2809081"/>
            <a:ext cx="6956176" cy="2108200"/>
          </a:xfrm>
          <a:prstGeom prst="rect">
            <a:avLst/>
          </a:prstGeom>
        </p:spPr>
      </p:pic>
    </p:spTree>
    <p:extLst>
      <p:ext uri="{BB962C8B-B14F-4D97-AF65-F5344CB8AC3E}">
        <p14:creationId xmlns:p14="http://schemas.microsoft.com/office/powerpoint/2010/main" val="23054149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Verschil cashflowberekening tussen EZ en BV</a:t>
            </a:r>
            <a:endParaRPr lang="nl-NL" dirty="0"/>
          </a:p>
        </p:txBody>
      </p:sp>
      <p:sp>
        <p:nvSpPr>
          <p:cNvPr id="3" name="Tijdelijke aanduiding voor inhoud 2"/>
          <p:cNvSpPr>
            <a:spLocks noGrp="1"/>
          </p:cNvSpPr>
          <p:nvPr>
            <p:ph idx="1"/>
          </p:nvPr>
        </p:nvSpPr>
        <p:spPr/>
        <p:txBody>
          <a:bodyPr/>
          <a:lstStyle/>
          <a:p>
            <a:r>
              <a:rPr lang="nl-NL" dirty="0" smtClean="0"/>
              <a:t>Een BV is rechtspersoon en moet dus VPB betalen</a:t>
            </a:r>
          </a:p>
          <a:p>
            <a:r>
              <a:rPr lang="nl-NL" dirty="0" smtClean="0"/>
              <a:t>De loonkosten van een BV zijn hoger dan van een EZ </a:t>
            </a:r>
            <a:r>
              <a:rPr lang="nl-NL" dirty="0" err="1" smtClean="0"/>
              <a:t>ivm</a:t>
            </a:r>
            <a:r>
              <a:rPr lang="nl-NL" dirty="0" smtClean="0"/>
              <a:t> salaris directeur</a:t>
            </a:r>
          </a:p>
          <a:p>
            <a:r>
              <a:rPr lang="nl-NL" dirty="0" smtClean="0"/>
              <a:t>EZ moet een hogere cashflow hebben want de eigenaar moet nog betaald worden.</a:t>
            </a:r>
            <a:endParaRPr lang="nl-NL" dirty="0"/>
          </a:p>
        </p:txBody>
      </p:sp>
    </p:spTree>
    <p:extLst>
      <p:ext uri="{BB962C8B-B14F-4D97-AF65-F5344CB8AC3E}">
        <p14:creationId xmlns:p14="http://schemas.microsoft.com/office/powerpoint/2010/main" val="23697039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3.5 Rentabiliteit van vermogen</a:t>
            </a:r>
            <a:endParaRPr lang="nl-NL" dirty="0"/>
          </a:p>
        </p:txBody>
      </p:sp>
      <p:sp>
        <p:nvSpPr>
          <p:cNvPr id="3" name="Ondertitel 2"/>
          <p:cNvSpPr>
            <a:spLocks noGrp="1"/>
          </p:cNvSpPr>
          <p:nvPr>
            <p:ph type="subTitle" idx="1"/>
          </p:nvPr>
        </p:nvSpPr>
        <p:spPr/>
        <p:txBody>
          <a:bodyPr/>
          <a:lstStyle/>
          <a:p>
            <a:endParaRPr lang="nl-NL"/>
          </a:p>
        </p:txBody>
      </p:sp>
    </p:spTree>
    <p:extLst>
      <p:ext uri="{BB962C8B-B14F-4D97-AF65-F5344CB8AC3E}">
        <p14:creationId xmlns:p14="http://schemas.microsoft.com/office/powerpoint/2010/main" val="2782333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3.1.2 vormen van vreemd vermogen</a:t>
            </a:r>
            <a:endParaRPr lang="nl-NL" dirty="0"/>
          </a:p>
        </p:txBody>
      </p:sp>
      <p:sp>
        <p:nvSpPr>
          <p:cNvPr id="3" name="Tijdelijke aanduiding voor inhoud 2"/>
          <p:cNvSpPr>
            <a:spLocks noGrp="1"/>
          </p:cNvSpPr>
          <p:nvPr>
            <p:ph idx="1"/>
          </p:nvPr>
        </p:nvSpPr>
        <p:spPr/>
        <p:txBody>
          <a:bodyPr/>
          <a:lstStyle/>
          <a:p>
            <a:r>
              <a:rPr lang="nl-NL" dirty="0" smtClean="0"/>
              <a:t>Leverancierskrediet (crediteuren)</a:t>
            </a:r>
          </a:p>
          <a:p>
            <a:r>
              <a:rPr lang="nl-NL" dirty="0" smtClean="0"/>
              <a:t>Belastingschuld (te betalen BTW)</a:t>
            </a:r>
          </a:p>
          <a:p>
            <a:r>
              <a:rPr lang="nl-NL" dirty="0" smtClean="0"/>
              <a:t>Rekening courant krediet</a:t>
            </a:r>
          </a:p>
          <a:p>
            <a:r>
              <a:rPr lang="nl-NL" dirty="0" smtClean="0"/>
              <a:t>Hypothecaire lening</a:t>
            </a:r>
          </a:p>
          <a:p>
            <a:r>
              <a:rPr lang="nl-NL" dirty="0" smtClean="0"/>
              <a:t>Particuliere lening</a:t>
            </a:r>
            <a:endParaRPr lang="nl-NL" dirty="0"/>
          </a:p>
        </p:txBody>
      </p:sp>
    </p:spTree>
    <p:extLst>
      <p:ext uri="{BB962C8B-B14F-4D97-AF65-F5344CB8AC3E}">
        <p14:creationId xmlns:p14="http://schemas.microsoft.com/office/powerpoint/2010/main" val="3837938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rentabiliteit</a:t>
            </a:r>
            <a:endParaRPr lang="nl-NL" dirty="0"/>
          </a:p>
        </p:txBody>
      </p:sp>
      <p:sp>
        <p:nvSpPr>
          <p:cNvPr id="3" name="Tijdelijke aanduiding voor inhoud 2"/>
          <p:cNvSpPr>
            <a:spLocks noGrp="1"/>
          </p:cNvSpPr>
          <p:nvPr>
            <p:ph idx="1"/>
          </p:nvPr>
        </p:nvSpPr>
        <p:spPr/>
        <p:txBody>
          <a:bodyPr/>
          <a:lstStyle/>
          <a:p>
            <a:r>
              <a:rPr lang="nl-NL" dirty="0" smtClean="0"/>
              <a:t>Rentabiliteit belegd vermogen:</a:t>
            </a:r>
          </a:p>
          <a:p>
            <a:r>
              <a:rPr lang="nl-NL" u="sng" dirty="0" smtClean="0"/>
              <a:t>Jaarrendement in euro’s              </a:t>
            </a:r>
            <a:r>
              <a:rPr lang="nl-NL" dirty="0" smtClean="0"/>
              <a:t>  x 100%</a:t>
            </a:r>
            <a:endParaRPr lang="nl-NL" u="sng" dirty="0" smtClean="0"/>
          </a:p>
          <a:p>
            <a:pPr marL="0" indent="0">
              <a:buNone/>
            </a:pPr>
            <a:r>
              <a:rPr lang="nl-NL" dirty="0"/>
              <a:t> </a:t>
            </a:r>
            <a:r>
              <a:rPr lang="nl-NL" dirty="0" smtClean="0"/>
              <a:t>   gespaard of belegd vermogen</a:t>
            </a:r>
            <a:endParaRPr lang="nl-NL" dirty="0"/>
          </a:p>
          <a:p>
            <a:pPr marL="0" indent="0">
              <a:buNone/>
            </a:pPr>
            <a:endParaRPr lang="nl-NL" dirty="0" smtClean="0"/>
          </a:p>
        </p:txBody>
      </p:sp>
    </p:spTree>
    <p:extLst>
      <p:ext uri="{BB962C8B-B14F-4D97-AF65-F5344CB8AC3E}">
        <p14:creationId xmlns:p14="http://schemas.microsoft.com/office/powerpoint/2010/main" val="30273273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rentabiliteit</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Banken vinden het belangrijk om te weten of een bedrijf goed genoeg in staat is om het geleende geld terug te betalen. Om dit goed inzichtelijk te krijgen wordt gebruik gemaakt van de rentabiliteit van het totale vermogen (af te korten tot RTV)</a:t>
            </a:r>
          </a:p>
          <a:p>
            <a:r>
              <a:rPr lang="nl-NL" dirty="0" smtClean="0"/>
              <a:t>RTV= (Bedrijfsresultaat / gemiddeld vermogen) x 100%</a:t>
            </a:r>
          </a:p>
          <a:p>
            <a:r>
              <a:rPr lang="nl-NL" dirty="0" smtClean="0"/>
              <a:t>Bedrijfsresultaat = winst voor aftrek van de rentekosten van het vreemd vermogen</a:t>
            </a:r>
          </a:p>
          <a:p>
            <a:r>
              <a:rPr lang="nl-NL" dirty="0" smtClean="0"/>
              <a:t>Gemiddeld vermogen= (eindsaldi beginbalans + eindsaldi eindbalans) / 2 </a:t>
            </a:r>
            <a:endParaRPr lang="nl-NL" dirty="0"/>
          </a:p>
        </p:txBody>
      </p:sp>
    </p:spTree>
    <p:extLst>
      <p:ext uri="{BB962C8B-B14F-4D97-AF65-F5344CB8AC3E}">
        <p14:creationId xmlns:p14="http://schemas.microsoft.com/office/powerpoint/2010/main" val="3961275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Balans per 1 januari </a:t>
            </a:r>
            <a:endParaRPr lang="nl-NL" dirty="0"/>
          </a:p>
        </p:txBody>
      </p:sp>
      <p:sp>
        <p:nvSpPr>
          <p:cNvPr id="3" name="Tijdelijke aanduiding voor inhoud 2"/>
          <p:cNvSpPr>
            <a:spLocks noGrp="1"/>
          </p:cNvSpPr>
          <p:nvPr>
            <p:ph idx="1"/>
          </p:nvPr>
        </p:nvSpPr>
        <p:spPr/>
        <p:txBody>
          <a:bodyPr/>
          <a:lstStyle/>
          <a:p>
            <a:pPr marL="0" indent="0">
              <a:buNone/>
            </a:pPr>
            <a:endParaRPr lang="nl-NL" dirty="0" smtClean="0"/>
          </a:p>
          <a:p>
            <a:pPr marL="0" indent="0">
              <a:buNone/>
            </a:pPr>
            <a:endParaRPr lang="nl-NL" dirty="0"/>
          </a:p>
        </p:txBody>
      </p:sp>
      <p:graphicFrame>
        <p:nvGraphicFramePr>
          <p:cNvPr id="4" name="Object 3"/>
          <p:cNvGraphicFramePr>
            <a:graphicFrameLocks noChangeAspect="1"/>
          </p:cNvGraphicFramePr>
          <p:nvPr>
            <p:extLst/>
          </p:nvPr>
        </p:nvGraphicFramePr>
        <p:xfrm>
          <a:off x="2335213" y="1360488"/>
          <a:ext cx="7277100" cy="5006975"/>
        </p:xfrm>
        <a:graphic>
          <a:graphicData uri="http://schemas.openxmlformats.org/presentationml/2006/ole">
            <mc:AlternateContent xmlns:mc="http://schemas.openxmlformats.org/markup-compatibility/2006">
              <mc:Choice xmlns:v="urn:schemas-microsoft-com:vml" Requires="v">
                <p:oleObj spid="_x0000_s5142" name="Werkblad" r:id="rId4" imgW="7277165" imgH="5006448" progId="Excel.Sheet.12">
                  <p:embed/>
                </p:oleObj>
              </mc:Choice>
              <mc:Fallback>
                <p:oleObj name="Werkblad" r:id="rId4" imgW="7277165" imgH="5006448" progId="Excel.Sheet.12">
                  <p:embed/>
                  <p:pic>
                    <p:nvPicPr>
                      <p:cNvPr id="0" name=""/>
                      <p:cNvPicPr/>
                      <p:nvPr/>
                    </p:nvPicPr>
                    <p:blipFill>
                      <a:blip r:embed="rId5"/>
                      <a:stretch>
                        <a:fillRect/>
                      </a:stretch>
                    </p:blipFill>
                    <p:spPr>
                      <a:xfrm>
                        <a:off x="2335213" y="1360488"/>
                        <a:ext cx="7277100" cy="5006975"/>
                      </a:xfrm>
                      <a:prstGeom prst="rect">
                        <a:avLst/>
                      </a:prstGeom>
                    </p:spPr>
                  </p:pic>
                </p:oleObj>
              </mc:Fallback>
            </mc:AlternateContent>
          </a:graphicData>
        </a:graphic>
      </p:graphicFrame>
    </p:spTree>
    <p:extLst>
      <p:ext uri="{BB962C8B-B14F-4D97-AF65-F5344CB8AC3E}">
        <p14:creationId xmlns:p14="http://schemas.microsoft.com/office/powerpoint/2010/main" val="8145728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Balans per 31 december</a:t>
            </a:r>
            <a:endParaRPr lang="nl-NL" dirty="0"/>
          </a:p>
        </p:txBody>
      </p:sp>
      <p:sp>
        <p:nvSpPr>
          <p:cNvPr id="3" name="Tijdelijke aanduiding voor inhoud 2"/>
          <p:cNvSpPr>
            <a:spLocks noGrp="1"/>
          </p:cNvSpPr>
          <p:nvPr>
            <p:ph idx="1"/>
          </p:nvPr>
        </p:nvSpPr>
        <p:spPr/>
        <p:txBody>
          <a:bodyPr/>
          <a:lstStyle/>
          <a:p>
            <a:pPr marL="0" indent="0">
              <a:buNone/>
            </a:pPr>
            <a:endParaRPr lang="nl-NL" dirty="0" smtClean="0"/>
          </a:p>
          <a:p>
            <a:pPr marL="0" indent="0">
              <a:buNone/>
            </a:pPr>
            <a:endParaRPr lang="nl-NL" dirty="0"/>
          </a:p>
        </p:txBody>
      </p:sp>
      <p:graphicFrame>
        <p:nvGraphicFramePr>
          <p:cNvPr id="5" name="Object 4"/>
          <p:cNvGraphicFramePr>
            <a:graphicFrameLocks noChangeAspect="1"/>
          </p:cNvGraphicFramePr>
          <p:nvPr>
            <p:extLst/>
          </p:nvPr>
        </p:nvGraphicFramePr>
        <p:xfrm>
          <a:off x="1861457" y="1359694"/>
          <a:ext cx="8956222" cy="5237049"/>
        </p:xfrm>
        <a:graphic>
          <a:graphicData uri="http://schemas.openxmlformats.org/presentationml/2006/ole">
            <mc:AlternateContent xmlns:mc="http://schemas.openxmlformats.org/markup-compatibility/2006">
              <mc:Choice xmlns:v="urn:schemas-microsoft-com:vml" Requires="v">
                <p:oleObj spid="_x0000_s6166" name="Werkblad" r:id="rId4" imgW="7597219" imgH="5006448" progId="Excel.Sheet.12">
                  <p:embed/>
                </p:oleObj>
              </mc:Choice>
              <mc:Fallback>
                <p:oleObj name="Werkblad" r:id="rId4" imgW="7597219" imgH="5006448" progId="Excel.Sheet.12">
                  <p:embed/>
                  <p:pic>
                    <p:nvPicPr>
                      <p:cNvPr id="0" name=""/>
                      <p:cNvPicPr/>
                      <p:nvPr/>
                    </p:nvPicPr>
                    <p:blipFill>
                      <a:blip r:embed="rId5"/>
                      <a:stretch>
                        <a:fillRect/>
                      </a:stretch>
                    </p:blipFill>
                    <p:spPr>
                      <a:xfrm>
                        <a:off x="1861457" y="1359694"/>
                        <a:ext cx="8956222" cy="5237049"/>
                      </a:xfrm>
                      <a:prstGeom prst="rect">
                        <a:avLst/>
                      </a:prstGeom>
                    </p:spPr>
                  </p:pic>
                </p:oleObj>
              </mc:Fallback>
            </mc:AlternateContent>
          </a:graphicData>
        </a:graphic>
      </p:graphicFrame>
    </p:spTree>
    <p:extLst>
      <p:ext uri="{BB962C8B-B14F-4D97-AF65-F5344CB8AC3E}">
        <p14:creationId xmlns:p14="http://schemas.microsoft.com/office/powerpoint/2010/main" val="37092411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resultatenrekening</a:t>
            </a:r>
            <a:endParaRPr lang="nl-NL" dirty="0"/>
          </a:p>
        </p:txBody>
      </p:sp>
      <p:graphicFrame>
        <p:nvGraphicFramePr>
          <p:cNvPr id="9" name="Tijdelijke aanduiding voor inhoud 8"/>
          <p:cNvGraphicFramePr>
            <a:graphicFrameLocks noGrp="1"/>
          </p:cNvGraphicFramePr>
          <p:nvPr>
            <p:ph idx="1"/>
            <p:extLst/>
          </p:nvPr>
        </p:nvGraphicFramePr>
        <p:xfrm>
          <a:off x="3894364" y="1541880"/>
          <a:ext cx="4416879" cy="4965060"/>
        </p:xfrm>
        <a:graphic>
          <a:graphicData uri="http://schemas.openxmlformats.org/drawingml/2006/table">
            <a:tbl>
              <a:tblPr/>
              <a:tblGrid>
                <a:gridCol w="458648"/>
                <a:gridCol w="1067790"/>
                <a:gridCol w="1373557"/>
                <a:gridCol w="1516884"/>
              </a:tblGrid>
              <a:tr h="174518">
                <a:tc gridSpan="2">
                  <a:txBody>
                    <a:bodyPr/>
                    <a:lstStyle/>
                    <a:p>
                      <a:pPr algn="l" fontAlgn="b"/>
                      <a:r>
                        <a:rPr lang="nl-NL" sz="1000" b="0" i="0" u="none" strike="noStrike">
                          <a:solidFill>
                            <a:srgbClr val="000000"/>
                          </a:solidFill>
                          <a:effectLst/>
                          <a:latin typeface="Arial" panose="020B0604020202020204" pitchFamily="34" charset="0"/>
                        </a:rPr>
                        <a:t>Resultatenrekening </a:t>
                      </a:r>
                    </a:p>
                  </a:txBody>
                  <a:tcPr marL="4800" marR="4800" marT="4800" marB="0" anchor="b">
                    <a:lnL>
                      <a:noFill/>
                    </a:lnL>
                    <a:lnR>
                      <a:noFill/>
                    </a:lnR>
                    <a:lnT>
                      <a:noFill/>
                    </a:lnT>
                    <a:lnB>
                      <a:noFill/>
                    </a:lnB>
                  </a:tcPr>
                </a:tc>
                <a:tc hMerge="1">
                  <a:txBody>
                    <a:bodyPr/>
                    <a:lstStyle/>
                    <a:p>
                      <a:endParaRPr lang="nl-NL"/>
                    </a:p>
                  </a:txBody>
                  <a:tcPr/>
                </a:tc>
                <a:tc>
                  <a:txBody>
                    <a:bodyPr/>
                    <a:lstStyle/>
                    <a:p>
                      <a:pPr algn="l" fontAlgn="b"/>
                      <a:endParaRPr lang="nl-NL" sz="6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6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r>
              <a:tr h="217014">
                <a:tc gridSpan="2">
                  <a:txBody>
                    <a:bodyPr/>
                    <a:lstStyle/>
                    <a:p>
                      <a:pPr algn="l" fontAlgn="b"/>
                      <a:r>
                        <a:rPr lang="nl-NL" sz="1000" b="0" i="0" u="none" strike="noStrike">
                          <a:solidFill>
                            <a:srgbClr val="000000"/>
                          </a:solidFill>
                          <a:effectLst/>
                          <a:latin typeface="Arial" panose="020B0604020202020204" pitchFamily="34" charset="0"/>
                        </a:rPr>
                        <a:t>omzet</a:t>
                      </a:r>
                    </a:p>
                  </a:txBody>
                  <a:tcPr marL="4800" marR="4800" marT="4800" marB="0" anchor="b">
                    <a:lnL>
                      <a:noFill/>
                    </a:lnL>
                    <a:lnR>
                      <a:noFill/>
                    </a:lnR>
                    <a:lnT>
                      <a:noFill/>
                    </a:lnT>
                    <a:lnB>
                      <a:noFill/>
                    </a:lnB>
                  </a:tcPr>
                </a:tc>
                <a:tc hMerge="1">
                  <a:txBody>
                    <a:bodyPr/>
                    <a:lstStyle/>
                    <a:p>
                      <a:endParaRPr lang="nl-NL"/>
                    </a:p>
                  </a:txBody>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r>
                        <a:rPr lang="nl-NL" sz="1300" b="0" i="0" u="none" strike="noStrike">
                          <a:solidFill>
                            <a:srgbClr val="000000"/>
                          </a:solidFill>
                          <a:effectLst/>
                          <a:latin typeface="Arial" panose="020B0604020202020204" pitchFamily="34" charset="0"/>
                        </a:rPr>
                        <a:t> €  1.450.000 </a:t>
                      </a:r>
                    </a:p>
                  </a:txBody>
                  <a:tcPr marL="4800" marR="4800" marT="4800" marB="0" anchor="b">
                    <a:lnL>
                      <a:noFill/>
                    </a:lnL>
                    <a:lnR>
                      <a:noFill/>
                    </a:lnR>
                    <a:lnT>
                      <a:noFill/>
                    </a:lnT>
                    <a:lnB>
                      <a:noFill/>
                    </a:lnB>
                  </a:tcPr>
                </a:tc>
              </a:tr>
              <a:tr h="217014">
                <a:tc gridSpan="2">
                  <a:txBody>
                    <a:bodyPr/>
                    <a:lstStyle/>
                    <a:p>
                      <a:pPr algn="l" fontAlgn="b"/>
                      <a:r>
                        <a:rPr lang="nl-NL" sz="1000" b="0" i="0" u="none" strike="noStrike">
                          <a:solidFill>
                            <a:srgbClr val="000000"/>
                          </a:solidFill>
                          <a:effectLst/>
                          <a:latin typeface="Arial" panose="020B0604020202020204" pitchFamily="34" charset="0"/>
                        </a:rPr>
                        <a:t>inkoopwaarde</a:t>
                      </a:r>
                    </a:p>
                  </a:txBody>
                  <a:tcPr marL="4800" marR="4800" marT="4800" marB="0" anchor="b">
                    <a:lnL>
                      <a:noFill/>
                    </a:lnL>
                    <a:lnR>
                      <a:noFill/>
                    </a:lnR>
                    <a:lnT>
                      <a:noFill/>
                    </a:lnT>
                    <a:lnB>
                      <a:noFill/>
                    </a:lnB>
                  </a:tcPr>
                </a:tc>
                <a:tc hMerge="1">
                  <a:txBody>
                    <a:bodyPr/>
                    <a:lstStyle/>
                    <a:p>
                      <a:endParaRPr lang="nl-NL"/>
                    </a:p>
                  </a:txBody>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r>
                        <a:rPr lang="nl-NL" sz="1300" b="0" i="0" u="none" strike="noStrike">
                          <a:solidFill>
                            <a:srgbClr val="000000"/>
                          </a:solidFill>
                          <a:effectLst/>
                          <a:latin typeface="Arial" panose="020B0604020202020204" pitchFamily="34" charset="0"/>
                        </a:rPr>
                        <a:t> €     600.000 </a:t>
                      </a:r>
                    </a:p>
                  </a:txBody>
                  <a:tcPr marL="4800" marR="4800" marT="4800" marB="0" anchor="b">
                    <a:lnL>
                      <a:noFill/>
                    </a:lnL>
                    <a:lnR>
                      <a:noFill/>
                    </a:lnR>
                    <a:lnT>
                      <a:noFill/>
                    </a:lnT>
                    <a:lnB w="6350" cap="flat" cmpd="sng" algn="ctr">
                      <a:solidFill>
                        <a:srgbClr val="000000"/>
                      </a:solidFill>
                      <a:prstDash val="solid"/>
                      <a:round/>
                      <a:headEnd type="none" w="med" len="med"/>
                      <a:tailEnd type="none" w="med" len="med"/>
                    </a:lnB>
                  </a:tcPr>
                </a:tc>
              </a:tr>
              <a:tr h="217014">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w="6350" cap="flat" cmpd="sng" algn="ctr">
                      <a:solidFill>
                        <a:srgbClr val="000000"/>
                      </a:solidFill>
                      <a:prstDash val="solid"/>
                      <a:round/>
                      <a:headEnd type="none" w="med" len="med"/>
                      <a:tailEnd type="none" w="med" len="med"/>
                    </a:lnT>
                    <a:lnB>
                      <a:noFill/>
                    </a:lnB>
                  </a:tcPr>
                </a:tc>
              </a:tr>
              <a:tr h="217014">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r>
                        <a:rPr lang="nl-NL" sz="1300" b="0" i="0" u="none" strike="noStrike">
                          <a:solidFill>
                            <a:srgbClr val="000000"/>
                          </a:solidFill>
                          <a:effectLst/>
                          <a:latin typeface="Arial" panose="020B0604020202020204" pitchFamily="34" charset="0"/>
                        </a:rPr>
                        <a:t> €     850.000 </a:t>
                      </a:r>
                    </a:p>
                  </a:txBody>
                  <a:tcPr marL="4800" marR="4800" marT="4800" marB="0" anchor="b">
                    <a:lnL>
                      <a:noFill/>
                    </a:lnL>
                    <a:lnR>
                      <a:noFill/>
                    </a:lnR>
                    <a:lnT>
                      <a:noFill/>
                    </a:lnT>
                    <a:lnB>
                      <a:noFill/>
                    </a:lnB>
                  </a:tcPr>
                </a:tc>
              </a:tr>
              <a:tr h="217014">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r>
              <a:tr h="217014">
                <a:tc gridSpan="2">
                  <a:txBody>
                    <a:bodyPr/>
                    <a:lstStyle/>
                    <a:p>
                      <a:pPr algn="l" fontAlgn="b"/>
                      <a:r>
                        <a:rPr lang="nl-NL" sz="1000" b="0" i="0" u="none" strike="noStrike">
                          <a:solidFill>
                            <a:srgbClr val="000000"/>
                          </a:solidFill>
                          <a:effectLst/>
                          <a:latin typeface="Arial" panose="020B0604020202020204" pitchFamily="34" charset="0"/>
                        </a:rPr>
                        <a:t>bedrijfskosten</a:t>
                      </a:r>
                    </a:p>
                  </a:txBody>
                  <a:tcPr marL="4800" marR="4800" marT="4800" marB="0" anchor="b">
                    <a:lnL>
                      <a:noFill/>
                    </a:lnL>
                    <a:lnR>
                      <a:noFill/>
                    </a:lnR>
                    <a:lnT>
                      <a:noFill/>
                    </a:lnT>
                    <a:lnB>
                      <a:noFill/>
                    </a:lnB>
                  </a:tcPr>
                </a:tc>
                <a:tc hMerge="1">
                  <a:txBody>
                    <a:bodyPr/>
                    <a:lstStyle/>
                    <a:p>
                      <a:endParaRPr lang="nl-NL"/>
                    </a:p>
                  </a:txBody>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r>
              <a:tr h="217014">
                <a:tc gridSpan="2">
                  <a:txBody>
                    <a:bodyPr/>
                    <a:lstStyle/>
                    <a:p>
                      <a:pPr algn="l" fontAlgn="b"/>
                      <a:r>
                        <a:rPr lang="nl-NL" sz="1000" b="0" i="0" u="none" strike="noStrike">
                          <a:solidFill>
                            <a:srgbClr val="000000"/>
                          </a:solidFill>
                          <a:effectLst/>
                          <a:latin typeface="Arial" panose="020B0604020202020204" pitchFamily="34" charset="0"/>
                        </a:rPr>
                        <a:t>personeelskosten</a:t>
                      </a:r>
                    </a:p>
                  </a:txBody>
                  <a:tcPr marL="4800" marR="4800" marT="4800" marB="0" anchor="b">
                    <a:lnL>
                      <a:noFill/>
                    </a:lnL>
                    <a:lnR>
                      <a:noFill/>
                    </a:lnR>
                    <a:lnT>
                      <a:noFill/>
                    </a:lnT>
                    <a:lnB>
                      <a:noFill/>
                    </a:lnB>
                  </a:tcPr>
                </a:tc>
                <a:tc hMerge="1">
                  <a:txBody>
                    <a:bodyPr/>
                    <a:lstStyle/>
                    <a:p>
                      <a:endParaRPr lang="nl-NL"/>
                    </a:p>
                  </a:txBody>
                  <a:tcPr/>
                </a:tc>
                <a:tc>
                  <a:txBody>
                    <a:bodyPr/>
                    <a:lstStyle/>
                    <a:p>
                      <a:pPr algn="l" fontAlgn="b"/>
                      <a:r>
                        <a:rPr lang="nl-NL" sz="1300" b="0" i="0" u="none" strike="noStrike">
                          <a:solidFill>
                            <a:srgbClr val="000000"/>
                          </a:solidFill>
                          <a:effectLst/>
                          <a:latin typeface="Arial" panose="020B0604020202020204" pitchFamily="34" charset="0"/>
                        </a:rPr>
                        <a:t> €   350.000 </a:t>
                      </a: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r>
              <a:tr h="333638">
                <a:tc gridSpan="2">
                  <a:txBody>
                    <a:bodyPr/>
                    <a:lstStyle/>
                    <a:p>
                      <a:pPr algn="l" fontAlgn="b"/>
                      <a:r>
                        <a:rPr lang="nl-NL" sz="1000" b="0" i="0" u="none" strike="noStrike">
                          <a:solidFill>
                            <a:srgbClr val="000000"/>
                          </a:solidFill>
                          <a:effectLst/>
                          <a:latin typeface="Arial" panose="020B0604020202020204" pitchFamily="34" charset="0"/>
                        </a:rPr>
                        <a:t>huisvestigingkosten</a:t>
                      </a:r>
                    </a:p>
                  </a:txBody>
                  <a:tcPr marL="4800" marR="4800" marT="4800" marB="0" anchor="b">
                    <a:lnL>
                      <a:noFill/>
                    </a:lnL>
                    <a:lnR>
                      <a:noFill/>
                    </a:lnR>
                    <a:lnT>
                      <a:noFill/>
                    </a:lnT>
                    <a:lnB>
                      <a:noFill/>
                    </a:lnB>
                  </a:tcPr>
                </a:tc>
                <a:tc hMerge="1">
                  <a:txBody>
                    <a:bodyPr/>
                    <a:lstStyle/>
                    <a:p>
                      <a:endParaRPr lang="nl-NL"/>
                    </a:p>
                  </a:txBody>
                  <a:tcPr/>
                </a:tc>
                <a:tc>
                  <a:txBody>
                    <a:bodyPr/>
                    <a:lstStyle/>
                    <a:p>
                      <a:pPr algn="l" fontAlgn="b"/>
                      <a:r>
                        <a:rPr lang="nl-NL" sz="1300" b="0" i="0" u="none" strike="noStrike">
                          <a:solidFill>
                            <a:srgbClr val="000000"/>
                          </a:solidFill>
                          <a:effectLst/>
                          <a:latin typeface="Arial" panose="020B0604020202020204" pitchFamily="34" charset="0"/>
                        </a:rPr>
                        <a:t> €   100.000 </a:t>
                      </a: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r>
              <a:tr h="217014">
                <a:tc gridSpan="2">
                  <a:txBody>
                    <a:bodyPr/>
                    <a:lstStyle/>
                    <a:p>
                      <a:pPr algn="l" fontAlgn="b"/>
                      <a:r>
                        <a:rPr lang="nl-NL" sz="1000" b="0" i="0" u="none" strike="noStrike">
                          <a:solidFill>
                            <a:srgbClr val="000000"/>
                          </a:solidFill>
                          <a:effectLst/>
                          <a:latin typeface="Arial" panose="020B0604020202020204" pitchFamily="34" charset="0"/>
                        </a:rPr>
                        <a:t>afschrijvingskosten</a:t>
                      </a:r>
                    </a:p>
                  </a:txBody>
                  <a:tcPr marL="4800" marR="4800" marT="4800" marB="0" anchor="b">
                    <a:lnL>
                      <a:noFill/>
                    </a:lnL>
                    <a:lnR>
                      <a:noFill/>
                    </a:lnR>
                    <a:lnT>
                      <a:noFill/>
                    </a:lnT>
                    <a:lnB>
                      <a:noFill/>
                    </a:lnB>
                  </a:tcPr>
                </a:tc>
                <a:tc hMerge="1">
                  <a:txBody>
                    <a:bodyPr/>
                    <a:lstStyle/>
                    <a:p>
                      <a:endParaRPr lang="nl-NL"/>
                    </a:p>
                  </a:txBody>
                  <a:tcPr/>
                </a:tc>
                <a:tc>
                  <a:txBody>
                    <a:bodyPr/>
                    <a:lstStyle/>
                    <a:p>
                      <a:pPr algn="l" fontAlgn="b"/>
                      <a:r>
                        <a:rPr lang="nl-NL" sz="1300" b="0" i="0" u="none" strike="noStrike">
                          <a:solidFill>
                            <a:srgbClr val="000000"/>
                          </a:solidFill>
                          <a:effectLst/>
                          <a:latin typeface="Arial" panose="020B0604020202020204" pitchFamily="34" charset="0"/>
                        </a:rPr>
                        <a:t> €     35.000 </a:t>
                      </a: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r>
              <a:tr h="217014">
                <a:tc gridSpan="2">
                  <a:txBody>
                    <a:bodyPr/>
                    <a:lstStyle/>
                    <a:p>
                      <a:pPr algn="l" fontAlgn="b"/>
                      <a:r>
                        <a:rPr lang="nl-NL" sz="1000" b="0" i="0" u="none" strike="noStrike">
                          <a:solidFill>
                            <a:srgbClr val="000000"/>
                          </a:solidFill>
                          <a:effectLst/>
                          <a:latin typeface="Arial" panose="020B0604020202020204" pitchFamily="34" charset="0"/>
                        </a:rPr>
                        <a:t>overige kosten</a:t>
                      </a:r>
                    </a:p>
                  </a:txBody>
                  <a:tcPr marL="4800" marR="4800" marT="4800" marB="0" anchor="b">
                    <a:lnL>
                      <a:noFill/>
                    </a:lnL>
                    <a:lnR>
                      <a:noFill/>
                    </a:lnR>
                    <a:lnT>
                      <a:noFill/>
                    </a:lnT>
                    <a:lnB>
                      <a:noFill/>
                    </a:lnB>
                  </a:tcPr>
                </a:tc>
                <a:tc hMerge="1">
                  <a:txBody>
                    <a:bodyPr/>
                    <a:lstStyle/>
                    <a:p>
                      <a:endParaRPr lang="nl-NL"/>
                    </a:p>
                  </a:txBody>
                  <a:tcPr/>
                </a:tc>
                <a:tc>
                  <a:txBody>
                    <a:bodyPr/>
                    <a:lstStyle/>
                    <a:p>
                      <a:pPr algn="l" fontAlgn="b"/>
                      <a:r>
                        <a:rPr lang="nl-NL" sz="1300" b="0" i="0" u="none" strike="noStrike">
                          <a:solidFill>
                            <a:srgbClr val="000000"/>
                          </a:solidFill>
                          <a:effectLst/>
                          <a:latin typeface="Arial" panose="020B0604020202020204" pitchFamily="34" charset="0"/>
                        </a:rPr>
                        <a:t> €     45.000 </a:t>
                      </a: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r>
              <a:tr h="217014">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r>
              <a:tr h="217014">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r>
                        <a:rPr lang="nl-NL" sz="1300" b="0" i="0" u="none" strike="noStrike">
                          <a:solidFill>
                            <a:srgbClr val="000000"/>
                          </a:solidFill>
                          <a:effectLst/>
                          <a:latin typeface="Arial" panose="020B0604020202020204" pitchFamily="34" charset="0"/>
                        </a:rPr>
                        <a:t> €   530.000 </a:t>
                      </a:r>
                    </a:p>
                  </a:txBody>
                  <a:tcPr marL="4800" marR="4800" marT="4800" marB="0" anchor="b">
                    <a:lnL>
                      <a:noFill/>
                    </a:lnL>
                    <a:lnR>
                      <a:noFill/>
                    </a:lnR>
                    <a:lnT>
                      <a:noFill/>
                    </a:lnT>
                    <a:lnB>
                      <a:noFill/>
                    </a:lnB>
                  </a:tcPr>
                </a:tc>
                <a:tc>
                  <a:txBody>
                    <a:bodyPr/>
                    <a:lstStyle/>
                    <a:p>
                      <a:pPr algn="l" fontAlgn="b"/>
                      <a:r>
                        <a:rPr lang="nl-NL" sz="1300" b="0" i="0" u="none" strike="noStrike">
                          <a:solidFill>
                            <a:srgbClr val="000000"/>
                          </a:solidFill>
                          <a:effectLst/>
                          <a:latin typeface="Arial" panose="020B0604020202020204" pitchFamily="34" charset="0"/>
                        </a:rPr>
                        <a:t> €     530.000 </a:t>
                      </a:r>
                    </a:p>
                  </a:txBody>
                  <a:tcPr marL="4800" marR="4800" marT="4800" marB="0" anchor="b">
                    <a:lnL>
                      <a:noFill/>
                    </a:lnL>
                    <a:lnR>
                      <a:noFill/>
                    </a:lnR>
                    <a:lnT>
                      <a:noFill/>
                    </a:lnT>
                    <a:lnB w="6350" cap="flat" cmpd="sng" algn="ctr">
                      <a:solidFill>
                        <a:srgbClr val="000000"/>
                      </a:solidFill>
                      <a:prstDash val="solid"/>
                      <a:round/>
                      <a:headEnd type="none" w="med" len="med"/>
                      <a:tailEnd type="none" w="med" len="med"/>
                    </a:lnB>
                  </a:tcPr>
                </a:tc>
              </a:tr>
              <a:tr h="217014">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w="6350" cap="flat" cmpd="sng" algn="ctr">
                      <a:solidFill>
                        <a:srgbClr val="000000"/>
                      </a:solidFill>
                      <a:prstDash val="solid"/>
                      <a:round/>
                      <a:headEnd type="none" w="med" len="med"/>
                      <a:tailEnd type="none" w="med" len="med"/>
                    </a:lnT>
                    <a:lnB>
                      <a:noFill/>
                    </a:lnB>
                  </a:tcPr>
                </a:tc>
              </a:tr>
              <a:tr h="217014">
                <a:tc gridSpan="2">
                  <a:txBody>
                    <a:bodyPr/>
                    <a:lstStyle/>
                    <a:p>
                      <a:pPr algn="l" fontAlgn="b"/>
                      <a:r>
                        <a:rPr lang="nl-NL" sz="1000" b="0" i="0" u="none" strike="noStrike">
                          <a:solidFill>
                            <a:srgbClr val="000000"/>
                          </a:solidFill>
                          <a:effectLst/>
                          <a:latin typeface="Arial" panose="020B0604020202020204" pitchFamily="34" charset="0"/>
                        </a:rPr>
                        <a:t>bedrijfsresultaat</a:t>
                      </a:r>
                    </a:p>
                  </a:txBody>
                  <a:tcPr marL="4800" marR="4800" marT="4800" marB="0" anchor="b">
                    <a:lnL>
                      <a:noFill/>
                    </a:lnL>
                    <a:lnR>
                      <a:noFill/>
                    </a:lnR>
                    <a:lnT>
                      <a:noFill/>
                    </a:lnT>
                    <a:lnB>
                      <a:noFill/>
                    </a:lnB>
                  </a:tcPr>
                </a:tc>
                <a:tc hMerge="1">
                  <a:txBody>
                    <a:bodyPr/>
                    <a:lstStyle/>
                    <a:p>
                      <a:endParaRPr lang="nl-NL"/>
                    </a:p>
                  </a:txBody>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r>
                        <a:rPr lang="nl-NL" sz="1300" b="0" i="0" u="none" strike="noStrike">
                          <a:solidFill>
                            <a:srgbClr val="000000"/>
                          </a:solidFill>
                          <a:effectLst/>
                          <a:latin typeface="Arial" panose="020B0604020202020204" pitchFamily="34" charset="0"/>
                        </a:rPr>
                        <a:t> €     320.000 </a:t>
                      </a:r>
                    </a:p>
                  </a:txBody>
                  <a:tcPr marL="4800" marR="4800" marT="4800" marB="0" anchor="b">
                    <a:lnL>
                      <a:noFill/>
                    </a:lnL>
                    <a:lnR>
                      <a:noFill/>
                    </a:lnR>
                    <a:lnT>
                      <a:noFill/>
                    </a:lnT>
                    <a:lnB>
                      <a:noFill/>
                    </a:lnB>
                  </a:tcPr>
                </a:tc>
              </a:tr>
              <a:tr h="217014">
                <a:tc gridSpan="2">
                  <a:txBody>
                    <a:bodyPr/>
                    <a:lstStyle/>
                    <a:p>
                      <a:pPr algn="l" fontAlgn="b"/>
                      <a:r>
                        <a:rPr lang="nl-NL" sz="1000" b="0" i="0" u="none" strike="noStrike">
                          <a:solidFill>
                            <a:srgbClr val="000000"/>
                          </a:solidFill>
                          <a:effectLst/>
                          <a:latin typeface="Arial" panose="020B0604020202020204" pitchFamily="34" charset="0"/>
                        </a:rPr>
                        <a:t>rentekosten</a:t>
                      </a:r>
                    </a:p>
                  </a:txBody>
                  <a:tcPr marL="4800" marR="4800" marT="4800" marB="0" anchor="b">
                    <a:lnL>
                      <a:noFill/>
                    </a:lnL>
                    <a:lnR>
                      <a:noFill/>
                    </a:lnR>
                    <a:lnT>
                      <a:noFill/>
                    </a:lnT>
                    <a:lnB>
                      <a:noFill/>
                    </a:lnB>
                  </a:tcPr>
                </a:tc>
                <a:tc hMerge="1">
                  <a:txBody>
                    <a:bodyPr/>
                    <a:lstStyle/>
                    <a:p>
                      <a:endParaRPr lang="nl-NL"/>
                    </a:p>
                  </a:txBody>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r>
                        <a:rPr lang="nl-NL" sz="1300" b="0" i="0" u="none" strike="noStrike">
                          <a:solidFill>
                            <a:srgbClr val="000000"/>
                          </a:solidFill>
                          <a:effectLst/>
                          <a:latin typeface="Arial" panose="020B0604020202020204" pitchFamily="34" charset="0"/>
                        </a:rPr>
                        <a:t> €       20.000 </a:t>
                      </a:r>
                    </a:p>
                  </a:txBody>
                  <a:tcPr marL="4800" marR="4800" marT="4800" marB="0" anchor="b">
                    <a:lnL>
                      <a:noFill/>
                    </a:lnL>
                    <a:lnR>
                      <a:noFill/>
                    </a:lnR>
                    <a:lnT>
                      <a:noFill/>
                    </a:lnT>
                    <a:lnB w="6350" cap="flat" cmpd="sng" algn="ctr">
                      <a:solidFill>
                        <a:srgbClr val="000000"/>
                      </a:solidFill>
                      <a:prstDash val="solid"/>
                      <a:round/>
                      <a:headEnd type="none" w="med" len="med"/>
                      <a:tailEnd type="none" w="med" len="med"/>
                    </a:lnB>
                  </a:tcPr>
                </a:tc>
              </a:tr>
              <a:tr h="217014">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w="6350" cap="flat" cmpd="sng" algn="ctr">
                      <a:solidFill>
                        <a:srgbClr val="000000"/>
                      </a:solidFill>
                      <a:prstDash val="solid"/>
                      <a:round/>
                      <a:headEnd type="none" w="med" len="med"/>
                      <a:tailEnd type="none" w="med" len="med"/>
                    </a:lnT>
                    <a:lnB>
                      <a:noFill/>
                    </a:lnB>
                  </a:tcPr>
                </a:tc>
              </a:tr>
              <a:tr h="333638">
                <a:tc gridSpan="2">
                  <a:txBody>
                    <a:bodyPr/>
                    <a:lstStyle/>
                    <a:p>
                      <a:pPr algn="l" fontAlgn="b"/>
                      <a:r>
                        <a:rPr lang="nl-NL" sz="1000" b="0" i="0" u="none" strike="noStrike">
                          <a:solidFill>
                            <a:srgbClr val="000000"/>
                          </a:solidFill>
                          <a:effectLst/>
                          <a:latin typeface="Arial" panose="020B0604020202020204" pitchFamily="34" charset="0"/>
                        </a:rPr>
                        <a:t>winst voor belasting</a:t>
                      </a:r>
                    </a:p>
                  </a:txBody>
                  <a:tcPr marL="4800" marR="4800" marT="4800" marB="0" anchor="b">
                    <a:lnL>
                      <a:noFill/>
                    </a:lnL>
                    <a:lnR>
                      <a:noFill/>
                    </a:lnR>
                    <a:lnT>
                      <a:noFill/>
                    </a:lnT>
                    <a:lnB>
                      <a:noFill/>
                    </a:lnB>
                  </a:tcPr>
                </a:tc>
                <a:tc hMerge="1">
                  <a:txBody>
                    <a:bodyPr/>
                    <a:lstStyle/>
                    <a:p>
                      <a:endParaRPr lang="nl-NL"/>
                    </a:p>
                  </a:txBody>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r>
                        <a:rPr lang="nl-NL" sz="1300" b="0" i="0" u="none" strike="noStrike">
                          <a:solidFill>
                            <a:srgbClr val="000000"/>
                          </a:solidFill>
                          <a:effectLst/>
                          <a:latin typeface="Arial" panose="020B0604020202020204" pitchFamily="34" charset="0"/>
                        </a:rPr>
                        <a:t> €     300.000 </a:t>
                      </a:r>
                    </a:p>
                  </a:txBody>
                  <a:tcPr marL="4800" marR="4800" marT="4800" marB="0" anchor="b">
                    <a:lnL>
                      <a:noFill/>
                    </a:lnL>
                    <a:lnR>
                      <a:noFill/>
                    </a:lnR>
                    <a:lnT>
                      <a:noFill/>
                    </a:lnT>
                    <a:lnB>
                      <a:noFill/>
                    </a:lnB>
                  </a:tcPr>
                </a:tc>
              </a:tr>
              <a:tr h="217014">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r>
              <a:tr h="217014">
                <a:tc>
                  <a:txBody>
                    <a:bodyPr/>
                    <a:lstStyle/>
                    <a:p>
                      <a:pPr algn="l" fontAlgn="b"/>
                      <a:r>
                        <a:rPr lang="nl-NL" sz="1000" b="0" i="0" u="none" strike="noStrike">
                          <a:solidFill>
                            <a:srgbClr val="000000"/>
                          </a:solidFill>
                          <a:effectLst/>
                          <a:latin typeface="Arial" panose="020B0604020202020204" pitchFamily="34" charset="0"/>
                        </a:rPr>
                        <a:t>VPB</a:t>
                      </a:r>
                    </a:p>
                  </a:txBody>
                  <a:tcPr marL="4800" marR="4800" marT="480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r>
                        <a:rPr lang="nl-NL" sz="1300" b="0" i="0" u="none" strike="noStrike">
                          <a:solidFill>
                            <a:srgbClr val="000000"/>
                          </a:solidFill>
                          <a:effectLst/>
                          <a:latin typeface="Arial" panose="020B0604020202020204" pitchFamily="34" charset="0"/>
                        </a:rPr>
                        <a:t> €     100.000 </a:t>
                      </a:r>
                    </a:p>
                  </a:txBody>
                  <a:tcPr marL="4800" marR="4800" marT="4800" marB="0" anchor="b">
                    <a:lnL>
                      <a:noFill/>
                    </a:lnL>
                    <a:lnR>
                      <a:noFill/>
                    </a:lnR>
                    <a:lnT>
                      <a:noFill/>
                    </a:lnT>
                    <a:lnB w="6350" cap="flat" cmpd="sng" algn="ctr">
                      <a:solidFill>
                        <a:srgbClr val="000000"/>
                      </a:solidFill>
                      <a:prstDash val="solid"/>
                      <a:round/>
                      <a:headEnd type="none" w="med" len="med"/>
                      <a:tailEnd type="none" w="med" len="med"/>
                    </a:lnB>
                  </a:tcPr>
                </a:tc>
              </a:tr>
              <a:tr h="217014">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w="6350" cap="flat" cmpd="sng" algn="ctr">
                      <a:solidFill>
                        <a:srgbClr val="000000"/>
                      </a:solidFill>
                      <a:prstDash val="solid"/>
                      <a:round/>
                      <a:headEnd type="none" w="med" len="med"/>
                      <a:tailEnd type="none" w="med" len="med"/>
                    </a:lnT>
                    <a:lnB>
                      <a:noFill/>
                    </a:lnB>
                  </a:tcPr>
                </a:tc>
              </a:tr>
              <a:tr h="217014">
                <a:tc gridSpan="2">
                  <a:txBody>
                    <a:bodyPr/>
                    <a:lstStyle/>
                    <a:p>
                      <a:pPr algn="l" fontAlgn="b"/>
                      <a:r>
                        <a:rPr lang="nl-NL" sz="1000" b="0" i="0" u="none" strike="noStrike">
                          <a:solidFill>
                            <a:srgbClr val="000000"/>
                          </a:solidFill>
                          <a:effectLst/>
                          <a:latin typeface="Arial" panose="020B0604020202020204" pitchFamily="34" charset="0"/>
                        </a:rPr>
                        <a:t>nettowinst</a:t>
                      </a:r>
                    </a:p>
                  </a:txBody>
                  <a:tcPr marL="4800" marR="4800" marT="4800" marB="0" anchor="b">
                    <a:lnL>
                      <a:noFill/>
                    </a:lnL>
                    <a:lnR>
                      <a:noFill/>
                    </a:lnR>
                    <a:lnT>
                      <a:noFill/>
                    </a:lnT>
                    <a:lnB>
                      <a:noFill/>
                    </a:lnB>
                  </a:tcPr>
                </a:tc>
                <a:tc hMerge="1">
                  <a:txBody>
                    <a:bodyPr/>
                    <a:lstStyle/>
                    <a:p>
                      <a:endParaRPr lang="nl-NL"/>
                    </a:p>
                  </a:txBody>
                  <a:tcPr/>
                </a:tc>
                <a:tc>
                  <a:txBody>
                    <a:bodyPr/>
                    <a:lstStyle/>
                    <a:p>
                      <a:pPr algn="l" fontAlgn="b"/>
                      <a:endParaRPr lang="nl-NL" sz="1300" b="0" i="0" u="none" strike="noStrike">
                        <a:solidFill>
                          <a:srgbClr val="000000"/>
                        </a:solidFill>
                        <a:effectLst/>
                        <a:latin typeface="Arial" panose="020B0604020202020204" pitchFamily="34" charset="0"/>
                      </a:endParaRPr>
                    </a:p>
                  </a:txBody>
                  <a:tcPr marL="4800" marR="4800" marT="4800" marB="0" anchor="b">
                    <a:lnL>
                      <a:noFill/>
                    </a:lnL>
                    <a:lnR>
                      <a:noFill/>
                    </a:lnR>
                    <a:lnT>
                      <a:noFill/>
                    </a:lnT>
                    <a:lnB>
                      <a:noFill/>
                    </a:lnB>
                  </a:tcPr>
                </a:tc>
                <a:tc>
                  <a:txBody>
                    <a:bodyPr/>
                    <a:lstStyle/>
                    <a:p>
                      <a:pPr algn="l" fontAlgn="b"/>
                      <a:r>
                        <a:rPr lang="nl-NL" sz="1300" b="0" i="0" u="none" strike="noStrike" dirty="0">
                          <a:solidFill>
                            <a:srgbClr val="000000"/>
                          </a:solidFill>
                          <a:effectLst/>
                          <a:latin typeface="Arial" panose="020B0604020202020204" pitchFamily="34" charset="0"/>
                        </a:rPr>
                        <a:t> €     200.000 </a:t>
                      </a:r>
                    </a:p>
                  </a:txBody>
                  <a:tcPr marL="4800" marR="4800" marT="4800" marB="0" anchor="b">
                    <a:lnL>
                      <a:noFill/>
                    </a:lnL>
                    <a:lnR>
                      <a:noFill/>
                    </a:lnR>
                    <a:lnT>
                      <a:noFill/>
                    </a:lnT>
                    <a:lnB>
                      <a:noFill/>
                    </a:lnB>
                  </a:tcPr>
                </a:tc>
              </a:tr>
            </a:tbl>
          </a:graphicData>
        </a:graphic>
      </p:graphicFrame>
    </p:spTree>
    <p:extLst>
      <p:ext uri="{BB962C8B-B14F-4D97-AF65-F5344CB8AC3E}">
        <p14:creationId xmlns:p14="http://schemas.microsoft.com/office/powerpoint/2010/main" val="12872365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RTV Berekenen</a:t>
            </a:r>
            <a:endParaRPr lang="nl-NL" dirty="0"/>
          </a:p>
        </p:txBody>
      </p:sp>
      <p:sp>
        <p:nvSpPr>
          <p:cNvPr id="3" name="Tijdelijke aanduiding voor inhoud 2"/>
          <p:cNvSpPr>
            <a:spLocks noGrp="1"/>
          </p:cNvSpPr>
          <p:nvPr>
            <p:ph idx="1"/>
          </p:nvPr>
        </p:nvSpPr>
        <p:spPr/>
        <p:txBody>
          <a:bodyPr/>
          <a:lstStyle/>
          <a:p>
            <a:r>
              <a:rPr lang="nl-NL" dirty="0" smtClean="0"/>
              <a:t>RTV = Bedrijfsresultaat / gemiddeld Totaal vermogen x 100%</a:t>
            </a:r>
          </a:p>
          <a:p>
            <a:r>
              <a:rPr lang="nl-NL" dirty="0" smtClean="0"/>
              <a:t>RTV = (€ 320.000 / € 527.000) x 100%</a:t>
            </a:r>
          </a:p>
          <a:p>
            <a:r>
              <a:rPr lang="nl-NL" dirty="0" smtClean="0"/>
              <a:t>RTV = 60,7%</a:t>
            </a:r>
          </a:p>
          <a:p>
            <a:r>
              <a:rPr lang="nl-NL" dirty="0" smtClean="0"/>
              <a:t>RTV is dus super goed. Wil dat zeggen dat de bank dan direct geld leent?</a:t>
            </a:r>
          </a:p>
          <a:p>
            <a:r>
              <a:rPr lang="nl-NL" dirty="0" smtClean="0"/>
              <a:t>Nee want dit kan een uitzonderlijk goed jaar zijn. De bank kijkt meestal naar de RTV van meerdere jaren. </a:t>
            </a:r>
            <a:endParaRPr lang="nl-NL" dirty="0"/>
          </a:p>
        </p:txBody>
      </p:sp>
    </p:spTree>
    <p:extLst>
      <p:ext uri="{BB962C8B-B14F-4D97-AF65-F5344CB8AC3E}">
        <p14:creationId xmlns:p14="http://schemas.microsoft.com/office/powerpoint/2010/main" val="16213249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Rentabiliteit eigen vermogen</a:t>
            </a:r>
            <a:endParaRPr lang="nl-NL" dirty="0"/>
          </a:p>
        </p:txBody>
      </p:sp>
      <p:sp>
        <p:nvSpPr>
          <p:cNvPr id="3" name="Tijdelijke aanduiding voor inhoud 2"/>
          <p:cNvSpPr>
            <a:spLocks noGrp="1"/>
          </p:cNvSpPr>
          <p:nvPr>
            <p:ph idx="1"/>
          </p:nvPr>
        </p:nvSpPr>
        <p:spPr/>
        <p:txBody>
          <a:bodyPr/>
          <a:lstStyle/>
          <a:p>
            <a:r>
              <a:rPr lang="nl-NL" dirty="0" smtClean="0"/>
              <a:t>Rentabiliteit eigen vermogen (REV) is alleen van belang voor aandeelhouders om te zien hoeveel hun investeringen hebben opgeleverd. </a:t>
            </a:r>
          </a:p>
          <a:p>
            <a:r>
              <a:rPr lang="nl-NL" dirty="0" smtClean="0"/>
              <a:t>REV = nettowinst / gemiddeld eigen vermogen x 100%</a:t>
            </a:r>
          </a:p>
          <a:p>
            <a:r>
              <a:rPr lang="nl-NL" dirty="0" smtClean="0"/>
              <a:t>Nettowinst = nettowinst na belastingen</a:t>
            </a:r>
          </a:p>
          <a:p>
            <a:r>
              <a:rPr lang="nl-NL" dirty="0" smtClean="0"/>
              <a:t>Gemiddeld eigen vermogen= eigen vermogen op 1/1 + eigen vermogen 31/12 delen door 2</a:t>
            </a:r>
            <a:endParaRPr lang="nl-NL" dirty="0"/>
          </a:p>
        </p:txBody>
      </p:sp>
    </p:spTree>
    <p:extLst>
      <p:ext uri="{BB962C8B-B14F-4D97-AF65-F5344CB8AC3E}">
        <p14:creationId xmlns:p14="http://schemas.microsoft.com/office/powerpoint/2010/main" val="20605411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REV berekenen</a:t>
            </a:r>
            <a:endParaRPr lang="nl-NL" dirty="0"/>
          </a:p>
        </p:txBody>
      </p:sp>
      <p:sp>
        <p:nvSpPr>
          <p:cNvPr id="3" name="Tijdelijke aanduiding voor inhoud 2"/>
          <p:cNvSpPr>
            <a:spLocks noGrp="1"/>
          </p:cNvSpPr>
          <p:nvPr>
            <p:ph idx="1"/>
          </p:nvPr>
        </p:nvSpPr>
        <p:spPr/>
        <p:txBody>
          <a:bodyPr/>
          <a:lstStyle/>
          <a:p>
            <a:r>
              <a:rPr lang="nl-NL" dirty="0"/>
              <a:t>REV = nettowinst / gemiddeld eigen vermogen x 100%</a:t>
            </a:r>
          </a:p>
          <a:p>
            <a:r>
              <a:rPr lang="nl-NL" dirty="0" smtClean="0"/>
              <a:t>Nettowinst = € 200.000</a:t>
            </a:r>
          </a:p>
          <a:p>
            <a:r>
              <a:rPr lang="nl-NL" dirty="0" smtClean="0"/>
              <a:t>Gemiddeld eigen vermogen = (€ 213.000 + € 362.000=€ 575.000)/2= € 287.500</a:t>
            </a:r>
          </a:p>
          <a:p>
            <a:r>
              <a:rPr lang="nl-NL" dirty="0" smtClean="0"/>
              <a:t>REV = (€ 200.000 / € 287.500) x 100 % = 69,6%</a:t>
            </a:r>
            <a:endParaRPr lang="nl-NL" dirty="0"/>
          </a:p>
        </p:txBody>
      </p:sp>
    </p:spTree>
    <p:extLst>
      <p:ext uri="{BB962C8B-B14F-4D97-AF65-F5344CB8AC3E}">
        <p14:creationId xmlns:p14="http://schemas.microsoft.com/office/powerpoint/2010/main" val="39359463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Bankkrediet</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Als een bedrijf meer liquide middelen tot zijn beschikking wil hebben kan hij besluiten een bankkrediet te nemen. Een bankkrediet kun je vergelijken met het rood staan op de bank. De ondernemer kan alleen wat meer geld aan mits hij een goed onderpand heeft. Als onderpand kan dienen:</a:t>
            </a:r>
          </a:p>
          <a:p>
            <a:r>
              <a:rPr lang="nl-NL" dirty="0" smtClean="0"/>
              <a:t>Gebouw (hypothecair krediet)</a:t>
            </a:r>
          </a:p>
          <a:p>
            <a:r>
              <a:rPr lang="nl-NL" dirty="0" smtClean="0"/>
              <a:t>Effecten (effectenkrediet)</a:t>
            </a:r>
          </a:p>
          <a:p>
            <a:r>
              <a:rPr lang="nl-NL" dirty="0" smtClean="0"/>
              <a:t>Debiteuren (vorderingen op debiteuren</a:t>
            </a:r>
          </a:p>
          <a:p>
            <a:r>
              <a:rPr lang="nl-NL" dirty="0" smtClean="0"/>
              <a:t>borgstelling</a:t>
            </a:r>
            <a:endParaRPr lang="nl-NL" dirty="0"/>
          </a:p>
        </p:txBody>
      </p:sp>
    </p:spTree>
    <p:extLst>
      <p:ext uri="{BB962C8B-B14F-4D97-AF65-F5344CB8AC3E}">
        <p14:creationId xmlns:p14="http://schemas.microsoft.com/office/powerpoint/2010/main" val="27736859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bankkrediet</a:t>
            </a:r>
            <a:endParaRPr lang="nl-NL" dirty="0"/>
          </a:p>
        </p:txBody>
      </p:sp>
      <p:sp>
        <p:nvSpPr>
          <p:cNvPr id="3" name="Tijdelijke aanduiding voor inhoud 2"/>
          <p:cNvSpPr>
            <a:spLocks noGrp="1"/>
          </p:cNvSpPr>
          <p:nvPr>
            <p:ph idx="1"/>
          </p:nvPr>
        </p:nvSpPr>
        <p:spPr/>
        <p:txBody>
          <a:bodyPr/>
          <a:lstStyle/>
          <a:p>
            <a:r>
              <a:rPr lang="nl-NL" dirty="0" smtClean="0"/>
              <a:t>Voor elk krediet geeft de bank een maximaal percentage aan limiet. Voor een pand geven ze de waarde van het pand x 60% aan limiet. Dus als een pand € 300.000 waard is dan kan de ondernemer dus maximaal (€300.000 x 60%) € 180.000 als limiet opnemen. </a:t>
            </a:r>
            <a:endParaRPr lang="nl-NL" dirty="0"/>
          </a:p>
        </p:txBody>
      </p:sp>
    </p:spTree>
    <p:extLst>
      <p:ext uri="{BB962C8B-B14F-4D97-AF65-F5344CB8AC3E}">
        <p14:creationId xmlns:p14="http://schemas.microsoft.com/office/powerpoint/2010/main" val="2874819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3.2.1 Liquiditeit en werkkapitaal</a:t>
            </a:r>
            <a:endParaRPr lang="nl-NL" dirty="0"/>
          </a:p>
        </p:txBody>
      </p:sp>
      <p:sp>
        <p:nvSpPr>
          <p:cNvPr id="3" name="Tijdelijke aanduiding voor inhoud 2"/>
          <p:cNvSpPr>
            <a:spLocks noGrp="1"/>
          </p:cNvSpPr>
          <p:nvPr>
            <p:ph idx="1"/>
          </p:nvPr>
        </p:nvSpPr>
        <p:spPr/>
        <p:txBody>
          <a:bodyPr/>
          <a:lstStyle/>
          <a:p>
            <a:r>
              <a:rPr lang="nl-NL" dirty="0" smtClean="0"/>
              <a:t>Vaste activa</a:t>
            </a:r>
          </a:p>
          <a:p>
            <a:r>
              <a:rPr lang="nl-NL" dirty="0" smtClean="0"/>
              <a:t>Vlottende activa</a:t>
            </a:r>
          </a:p>
          <a:p>
            <a:r>
              <a:rPr lang="nl-NL" dirty="0" smtClean="0"/>
              <a:t>Liquide middelen</a:t>
            </a:r>
          </a:p>
          <a:p>
            <a:r>
              <a:rPr lang="nl-NL" dirty="0" smtClean="0"/>
              <a:t>Eigen vermogen</a:t>
            </a:r>
          </a:p>
          <a:p>
            <a:r>
              <a:rPr lang="nl-NL" dirty="0" smtClean="0"/>
              <a:t>Lang (vreemd) vermogen</a:t>
            </a:r>
          </a:p>
          <a:p>
            <a:r>
              <a:rPr lang="nl-NL" dirty="0" smtClean="0"/>
              <a:t>Kort (vreemd) vermogen</a:t>
            </a:r>
            <a:endParaRPr lang="nl-NL" dirty="0"/>
          </a:p>
        </p:txBody>
      </p:sp>
    </p:spTree>
    <p:extLst>
      <p:ext uri="{BB962C8B-B14F-4D97-AF65-F5344CB8AC3E}">
        <p14:creationId xmlns:p14="http://schemas.microsoft.com/office/powerpoint/2010/main" val="3099175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leverancierskrediet</a:t>
            </a:r>
            <a:endParaRPr lang="nl-NL" dirty="0"/>
          </a:p>
        </p:txBody>
      </p:sp>
      <p:sp>
        <p:nvSpPr>
          <p:cNvPr id="3" name="Tijdelijke aanduiding voor inhoud 2"/>
          <p:cNvSpPr>
            <a:spLocks noGrp="1"/>
          </p:cNvSpPr>
          <p:nvPr>
            <p:ph idx="1"/>
          </p:nvPr>
        </p:nvSpPr>
        <p:spPr/>
        <p:txBody>
          <a:bodyPr/>
          <a:lstStyle/>
          <a:p>
            <a:r>
              <a:rPr lang="nl-NL" dirty="0" smtClean="0"/>
              <a:t>Een ondernemer kan ook krediet krijgen bij zijn leveranciers. </a:t>
            </a:r>
          </a:p>
          <a:p>
            <a:r>
              <a:rPr lang="nl-NL" dirty="0" smtClean="0"/>
              <a:t>De leverancier wil het liefste dat het geld zo snel mogelijk binnen is. Dus geeft hij als de afnemer binnen 8 dagen betaald 1 tot 2% “korting”. Na deze termijn dan wil de leverancier de volle mep ontvangen en dus vervalt de korting en heeft de afnemer dus eigenlijk een krediet bij deze leverancier. </a:t>
            </a:r>
            <a:endParaRPr lang="nl-NL" dirty="0"/>
          </a:p>
        </p:txBody>
      </p:sp>
    </p:spTree>
    <p:extLst>
      <p:ext uri="{BB962C8B-B14F-4D97-AF65-F5344CB8AC3E}">
        <p14:creationId xmlns:p14="http://schemas.microsoft.com/office/powerpoint/2010/main" val="27690363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leverancierskrediet</a:t>
            </a:r>
            <a:endParaRPr lang="nl-NL" dirty="0"/>
          </a:p>
        </p:txBody>
      </p:sp>
      <p:sp>
        <p:nvSpPr>
          <p:cNvPr id="3" name="Tijdelijke aanduiding voor inhoud 2"/>
          <p:cNvSpPr>
            <a:spLocks noGrp="1"/>
          </p:cNvSpPr>
          <p:nvPr>
            <p:ph idx="1"/>
          </p:nvPr>
        </p:nvSpPr>
        <p:spPr/>
        <p:txBody>
          <a:bodyPr/>
          <a:lstStyle/>
          <a:p>
            <a:r>
              <a:rPr lang="nl-NL" dirty="0" smtClean="0"/>
              <a:t>Kredietbeperkingstoeslag: Op de factuur staat precies beschreven hoeveel het krediet kost mits er na 8 dagen niet betaald is. Pak bladzijde 227 en 228. </a:t>
            </a:r>
            <a:endParaRPr lang="nl-NL" dirty="0"/>
          </a:p>
        </p:txBody>
      </p:sp>
    </p:spTree>
    <p:extLst>
      <p:ext uri="{BB962C8B-B14F-4D97-AF65-F5344CB8AC3E}">
        <p14:creationId xmlns:p14="http://schemas.microsoft.com/office/powerpoint/2010/main" val="10356060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Kosten van leverancierskrediet</a:t>
            </a:r>
            <a:endParaRPr lang="nl-NL" dirty="0"/>
          </a:p>
        </p:txBody>
      </p:sp>
      <p:sp>
        <p:nvSpPr>
          <p:cNvPr id="3" name="Tijdelijke aanduiding voor inhoud 2"/>
          <p:cNvSpPr>
            <a:spLocks noGrp="1"/>
          </p:cNvSpPr>
          <p:nvPr>
            <p:ph idx="1"/>
          </p:nvPr>
        </p:nvSpPr>
        <p:spPr/>
        <p:txBody>
          <a:bodyPr/>
          <a:lstStyle/>
          <a:p>
            <a:r>
              <a:rPr lang="nl-NL" dirty="0" smtClean="0"/>
              <a:t>Als je later betaalt dan krijg je dus een vorm van krediet van een leverancier. Maar hoeveel procent rente betaal je dan eigenlijk?</a:t>
            </a:r>
          </a:p>
          <a:p>
            <a:r>
              <a:rPr lang="nl-NL" dirty="0" smtClean="0"/>
              <a:t>Voorbeeldje: leverancier A geeft 1% korting bij betaling binnen 8 dagen, netto 1 maand. </a:t>
            </a:r>
          </a:p>
          <a:p>
            <a:r>
              <a:rPr lang="nl-NL" dirty="0" smtClean="0"/>
              <a:t>Wat zijn de kosten voor het leverancierskrediet? </a:t>
            </a:r>
          </a:p>
          <a:p>
            <a:r>
              <a:rPr lang="nl-NL" dirty="0" smtClean="0"/>
              <a:t>Kosteloos is 8 dagen niet kosteloos is dus 30 – 8 = 22 dagen</a:t>
            </a:r>
          </a:p>
          <a:p>
            <a:r>
              <a:rPr lang="nl-NL" dirty="0" smtClean="0"/>
              <a:t>1% voor 22 dagen is 360/22 x 1 % = 16,4% rente per jaar</a:t>
            </a:r>
            <a:endParaRPr lang="nl-NL" dirty="0"/>
          </a:p>
        </p:txBody>
      </p:sp>
    </p:spTree>
    <p:extLst>
      <p:ext uri="{BB962C8B-B14F-4D97-AF65-F5344CB8AC3E}">
        <p14:creationId xmlns:p14="http://schemas.microsoft.com/office/powerpoint/2010/main" val="24467369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leasing</a:t>
            </a:r>
            <a:endParaRPr lang="nl-NL"/>
          </a:p>
        </p:txBody>
      </p:sp>
      <p:sp>
        <p:nvSpPr>
          <p:cNvPr id="3" name="Tijdelijke aanduiding voor inhoud 2"/>
          <p:cNvSpPr>
            <a:spLocks noGrp="1"/>
          </p:cNvSpPr>
          <p:nvPr>
            <p:ph idx="1"/>
          </p:nvPr>
        </p:nvSpPr>
        <p:spPr/>
        <p:txBody>
          <a:bodyPr/>
          <a:lstStyle/>
          <a:p>
            <a:r>
              <a:rPr lang="nl-NL" dirty="0" smtClean="0"/>
              <a:t>Operationeel leasen: Ongeveer hetzelfde als huren. Alle kosten van het gehuurde object worden hierin genomen. Na verloop van het contract heeft de leasende partij de mogelijkheid het object over te nemen. Leasende partij wordt dus geen eigenaar. </a:t>
            </a:r>
          </a:p>
          <a:p>
            <a:r>
              <a:rPr lang="nl-NL" dirty="0" smtClean="0"/>
              <a:t>Financiële Lease: Ondernemer wordt wel eigenaar van het object en financiert dit object met een 100 % lening bij de bank. De bank krijgt als zekerheid stil pandrecht. </a:t>
            </a:r>
            <a:endParaRPr lang="nl-NL" dirty="0"/>
          </a:p>
        </p:txBody>
      </p:sp>
    </p:spTree>
    <p:extLst>
      <p:ext uri="{BB962C8B-B14F-4D97-AF65-F5344CB8AC3E}">
        <p14:creationId xmlns:p14="http://schemas.microsoft.com/office/powerpoint/2010/main" val="695780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Leasing</a:t>
            </a:r>
            <a:endParaRPr lang="nl-NL" dirty="0"/>
          </a:p>
        </p:txBody>
      </p:sp>
      <p:graphicFrame>
        <p:nvGraphicFramePr>
          <p:cNvPr id="4" name="Tijdelijke aanduiding voor inhoud 3"/>
          <p:cNvGraphicFramePr>
            <a:graphicFrameLocks noGrp="1"/>
          </p:cNvGraphicFramePr>
          <p:nvPr>
            <p:ph idx="1"/>
          </p:nvPr>
        </p:nvGraphicFramePr>
        <p:xfrm>
          <a:off x="2355850" y="2891631"/>
          <a:ext cx="7480300" cy="1943100"/>
        </p:xfrm>
        <a:graphic>
          <a:graphicData uri="http://schemas.openxmlformats.org/drawingml/2006/table">
            <a:tbl>
              <a:tblPr/>
              <a:tblGrid>
                <a:gridCol w="1485900"/>
                <a:gridCol w="342900"/>
                <a:gridCol w="1282700"/>
                <a:gridCol w="609600"/>
                <a:gridCol w="609600"/>
                <a:gridCol w="609600"/>
                <a:gridCol w="609600"/>
                <a:gridCol w="609600"/>
                <a:gridCol w="1320800"/>
              </a:tblGrid>
              <a:tr h="167640">
                <a:tc>
                  <a:txBody>
                    <a:bodyPr/>
                    <a:lstStyle/>
                    <a:p>
                      <a:pPr algn="l" fontAlgn="b"/>
                      <a:r>
                        <a:rPr lang="nl-NL" sz="1000" b="0" i="0" u="sng"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1000" b="0"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1000" b="0" i="0" u="sng"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1000" b="0" i="0" u="sng"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1000" b="0"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1000" b="0"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1000" b="0"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1000" b="0"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1000" b="0"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r>
              <a:tr h="487680">
                <a:tc>
                  <a:txBody>
                    <a:bodyPr/>
                    <a:lstStyle/>
                    <a:p>
                      <a:pPr algn="l" fontAlgn="b"/>
                      <a:r>
                        <a:rPr lang="nl-NL" sz="3600" b="0" i="0" u="none" strike="noStrike">
                          <a:solidFill>
                            <a:srgbClr val="000000"/>
                          </a:solidFill>
                          <a:effectLst/>
                          <a:latin typeface="Arial" panose="020B0604020202020204" pitchFamily="34" charset="0"/>
                        </a:rPr>
                        <a:t>activa</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nl-NL" sz="2600" b="0" i="0" u="none" strike="noStrike">
                          <a:solidFill>
                            <a:srgbClr val="000000"/>
                          </a:solidFill>
                          <a:effectLst/>
                          <a:latin typeface="Arial" panose="020B0604020202020204" pitchFamily="34" charset="0"/>
                        </a:rPr>
                        <a:t>250.000</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4">
                  <a:txBody>
                    <a:bodyPr/>
                    <a:lstStyle/>
                    <a:p>
                      <a:pPr algn="l" fontAlgn="b"/>
                      <a:r>
                        <a:rPr lang="nl-NL" sz="2400" b="0" i="0" u="none" strike="noStrike">
                          <a:solidFill>
                            <a:srgbClr val="000000"/>
                          </a:solidFill>
                          <a:effectLst/>
                          <a:latin typeface="Arial" panose="020B0604020202020204" pitchFamily="34" charset="0"/>
                        </a:rPr>
                        <a:t>eigen vermogen</a:t>
                      </a:r>
                    </a:p>
                  </a:txBody>
                  <a:tcPr marL="7620" marR="7620" marT="762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nl-NL" sz="2400" b="0" i="0" u="none" strike="noStrike">
                          <a:solidFill>
                            <a:srgbClr val="000000"/>
                          </a:solidFill>
                          <a:effectLst/>
                          <a:latin typeface="Arial" panose="020B0604020202020204" pitchFamily="34" charset="0"/>
                        </a:rPr>
                        <a:t>150.000</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r>
              <a:tr h="579120">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r>
                        <a:rPr lang="nl-NL" sz="1000" b="0" i="0" u="none" strike="noStrike">
                          <a:solidFill>
                            <a:srgbClr val="000000"/>
                          </a:solidFill>
                          <a:effectLst/>
                          <a:latin typeface="Arial" panose="020B0604020202020204" pitchFamily="34" charset="0"/>
                        </a:rPr>
                        <a:t> </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nl-NL" sz="2400" b="0" i="0" u="none" strike="noStrike">
                          <a:solidFill>
                            <a:srgbClr val="000000"/>
                          </a:solidFill>
                          <a:effectLst/>
                          <a:latin typeface="Arial" panose="020B0604020202020204" pitchFamily="34" charset="0"/>
                        </a:rPr>
                        <a:t>vreemd vermogen</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algn="r" fontAlgn="b"/>
                      <a:r>
                        <a:rPr lang="nl-NL" sz="2400" b="0" i="0" u="none" strike="noStrike">
                          <a:solidFill>
                            <a:srgbClr val="000000"/>
                          </a:solidFill>
                          <a:effectLst/>
                          <a:latin typeface="Arial" panose="020B0604020202020204" pitchFamily="34" charset="0"/>
                        </a:rPr>
                        <a:t>100.000</a:t>
                      </a:r>
                    </a:p>
                  </a:txBody>
                  <a:tcPr marL="7620" marR="7620" marT="7620" marB="0" anchor="b">
                    <a:lnL>
                      <a:noFill/>
                    </a:lnL>
                    <a:lnR>
                      <a:noFill/>
                    </a:lnR>
                    <a:lnT>
                      <a:noFill/>
                    </a:lnT>
                    <a:lnB>
                      <a:noFill/>
                    </a:lnB>
                  </a:tcPr>
                </a:tc>
              </a:tr>
              <a:tr h="640080">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r" fontAlgn="b"/>
                      <a:r>
                        <a:rPr lang="nl-NL" sz="2600" b="0" i="0" u="none" strike="noStrike">
                          <a:solidFill>
                            <a:srgbClr val="000000"/>
                          </a:solidFill>
                          <a:effectLst/>
                          <a:latin typeface="Arial" panose="020B0604020202020204" pitchFamily="34" charset="0"/>
                        </a:rPr>
                        <a:t>250.000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r" fontAlgn="b"/>
                      <a:r>
                        <a:rPr lang="nl-NL" sz="2600" b="0" i="0" u="none" strike="noStrike" dirty="0">
                          <a:solidFill>
                            <a:srgbClr val="000000"/>
                          </a:solidFill>
                          <a:effectLst/>
                          <a:latin typeface="Arial" panose="020B0604020202020204" pitchFamily="34" charset="0"/>
                        </a:rPr>
                        <a:t>250.000</a:t>
                      </a:r>
                    </a:p>
                  </a:txBody>
                  <a:tcPr marL="7620" marR="7620" marT="7620" marB="0" anchor="b">
                    <a:lnL>
                      <a:noFill/>
                    </a:lnL>
                    <a:lnR>
                      <a:noFill/>
                    </a:lnR>
                    <a:lnT>
                      <a:noFill/>
                    </a:lnT>
                    <a:lnB>
                      <a:noFill/>
                    </a:lnB>
                  </a:tcPr>
                </a:tc>
              </a:tr>
            </a:tbl>
          </a:graphicData>
        </a:graphic>
      </p:graphicFrame>
    </p:spTree>
    <p:extLst>
      <p:ext uri="{BB962C8B-B14F-4D97-AF65-F5344CB8AC3E}">
        <p14:creationId xmlns:p14="http://schemas.microsoft.com/office/powerpoint/2010/main" val="17238996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Leasing</a:t>
            </a:r>
            <a:endParaRPr lang="nl-NL" dirty="0"/>
          </a:p>
        </p:txBody>
      </p:sp>
      <p:sp>
        <p:nvSpPr>
          <p:cNvPr id="3" name="Tijdelijke aanduiding voor inhoud 2"/>
          <p:cNvSpPr>
            <a:spLocks noGrp="1"/>
          </p:cNvSpPr>
          <p:nvPr>
            <p:ph idx="1"/>
          </p:nvPr>
        </p:nvSpPr>
        <p:spPr/>
        <p:txBody>
          <a:bodyPr/>
          <a:lstStyle/>
          <a:p>
            <a:r>
              <a:rPr lang="nl-NL" dirty="0" smtClean="0"/>
              <a:t>Er wordt een auto geleased ter waarde van € 35.000. Wat gebeurd er nu in de balans als je hem operationeel leaseed en wat als je hem financieel leaseed.  </a:t>
            </a:r>
            <a:endParaRPr lang="nl-NL" dirty="0"/>
          </a:p>
        </p:txBody>
      </p:sp>
    </p:spTree>
    <p:extLst>
      <p:ext uri="{BB962C8B-B14F-4D97-AF65-F5344CB8AC3E}">
        <p14:creationId xmlns:p14="http://schemas.microsoft.com/office/powerpoint/2010/main" val="18527781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Operationele lease</a:t>
            </a:r>
            <a:endParaRPr lang="nl-NL" dirty="0"/>
          </a:p>
        </p:txBody>
      </p:sp>
      <p:graphicFrame>
        <p:nvGraphicFramePr>
          <p:cNvPr id="4" name="Tijdelijke aanduiding voor inhoud 3"/>
          <p:cNvGraphicFramePr>
            <a:graphicFrameLocks noGrp="1"/>
          </p:cNvGraphicFramePr>
          <p:nvPr>
            <p:ph idx="1"/>
          </p:nvPr>
        </p:nvGraphicFramePr>
        <p:xfrm>
          <a:off x="2355850" y="2891631"/>
          <a:ext cx="7480300" cy="1943100"/>
        </p:xfrm>
        <a:graphic>
          <a:graphicData uri="http://schemas.openxmlformats.org/drawingml/2006/table">
            <a:tbl>
              <a:tblPr/>
              <a:tblGrid>
                <a:gridCol w="1485900"/>
                <a:gridCol w="342900"/>
                <a:gridCol w="1282700"/>
                <a:gridCol w="609600"/>
                <a:gridCol w="609600"/>
                <a:gridCol w="609600"/>
                <a:gridCol w="609600"/>
                <a:gridCol w="609600"/>
                <a:gridCol w="1320800"/>
              </a:tblGrid>
              <a:tr h="167640">
                <a:tc>
                  <a:txBody>
                    <a:bodyPr/>
                    <a:lstStyle/>
                    <a:p>
                      <a:pPr algn="l" fontAlgn="b"/>
                      <a:r>
                        <a:rPr lang="nl-NL" sz="1000" b="0" i="0" u="sng"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1000" b="0"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1000" b="0" i="0" u="sng"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1000" b="0" i="0" u="sng"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1000" b="0"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1000" b="0"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1000" b="0"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1000" b="0"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1000" b="0"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r>
              <a:tr h="487680">
                <a:tc>
                  <a:txBody>
                    <a:bodyPr/>
                    <a:lstStyle/>
                    <a:p>
                      <a:pPr algn="l" fontAlgn="b"/>
                      <a:r>
                        <a:rPr lang="nl-NL" sz="3600" b="0" i="0" u="none" strike="noStrike">
                          <a:solidFill>
                            <a:srgbClr val="000000"/>
                          </a:solidFill>
                          <a:effectLst/>
                          <a:latin typeface="Arial" panose="020B0604020202020204" pitchFamily="34" charset="0"/>
                        </a:rPr>
                        <a:t>activa</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nl-NL" sz="2600" b="0" i="0" u="none" strike="noStrike">
                          <a:solidFill>
                            <a:srgbClr val="000000"/>
                          </a:solidFill>
                          <a:effectLst/>
                          <a:latin typeface="Arial" panose="020B0604020202020204" pitchFamily="34" charset="0"/>
                        </a:rPr>
                        <a:t>250.000</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4">
                  <a:txBody>
                    <a:bodyPr/>
                    <a:lstStyle/>
                    <a:p>
                      <a:pPr algn="l" fontAlgn="b"/>
                      <a:r>
                        <a:rPr lang="nl-NL" sz="2400" b="0" i="0" u="none" strike="noStrike">
                          <a:solidFill>
                            <a:srgbClr val="000000"/>
                          </a:solidFill>
                          <a:effectLst/>
                          <a:latin typeface="Arial" panose="020B0604020202020204" pitchFamily="34" charset="0"/>
                        </a:rPr>
                        <a:t>eigen vermogen</a:t>
                      </a:r>
                    </a:p>
                  </a:txBody>
                  <a:tcPr marL="7620" marR="7620" marT="762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nl-NL" sz="2400" b="0" i="0" u="none" strike="noStrike">
                          <a:solidFill>
                            <a:srgbClr val="000000"/>
                          </a:solidFill>
                          <a:effectLst/>
                          <a:latin typeface="Arial" panose="020B0604020202020204" pitchFamily="34" charset="0"/>
                        </a:rPr>
                        <a:t>150.000</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r>
              <a:tr h="579120">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r>
                        <a:rPr lang="nl-NL" sz="1000" b="0" i="0" u="none" strike="noStrike">
                          <a:solidFill>
                            <a:srgbClr val="000000"/>
                          </a:solidFill>
                          <a:effectLst/>
                          <a:latin typeface="Arial" panose="020B0604020202020204" pitchFamily="34" charset="0"/>
                        </a:rPr>
                        <a:t> </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nl-NL" sz="2400" b="0" i="0" u="none" strike="noStrike">
                          <a:solidFill>
                            <a:srgbClr val="000000"/>
                          </a:solidFill>
                          <a:effectLst/>
                          <a:latin typeface="Arial" panose="020B0604020202020204" pitchFamily="34" charset="0"/>
                        </a:rPr>
                        <a:t>vreemd vermogen</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algn="r" fontAlgn="b"/>
                      <a:r>
                        <a:rPr lang="nl-NL" sz="2400" b="0" i="0" u="none" strike="noStrike">
                          <a:solidFill>
                            <a:srgbClr val="000000"/>
                          </a:solidFill>
                          <a:effectLst/>
                          <a:latin typeface="Arial" panose="020B0604020202020204" pitchFamily="34" charset="0"/>
                        </a:rPr>
                        <a:t>100.000</a:t>
                      </a:r>
                    </a:p>
                  </a:txBody>
                  <a:tcPr marL="7620" marR="7620" marT="7620" marB="0" anchor="b">
                    <a:lnL>
                      <a:noFill/>
                    </a:lnL>
                    <a:lnR>
                      <a:noFill/>
                    </a:lnR>
                    <a:lnT>
                      <a:noFill/>
                    </a:lnT>
                    <a:lnB>
                      <a:noFill/>
                    </a:lnB>
                  </a:tcPr>
                </a:tc>
              </a:tr>
              <a:tr h="640080">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r" fontAlgn="b"/>
                      <a:r>
                        <a:rPr lang="nl-NL" sz="2600" b="0" i="0" u="none" strike="noStrike">
                          <a:solidFill>
                            <a:srgbClr val="000000"/>
                          </a:solidFill>
                          <a:effectLst/>
                          <a:latin typeface="Arial" panose="020B0604020202020204" pitchFamily="34" charset="0"/>
                        </a:rPr>
                        <a:t>250.000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r" fontAlgn="b"/>
                      <a:r>
                        <a:rPr lang="nl-NL" sz="2600" b="0" i="0" u="none" strike="noStrike" dirty="0">
                          <a:solidFill>
                            <a:srgbClr val="000000"/>
                          </a:solidFill>
                          <a:effectLst/>
                          <a:latin typeface="Arial" panose="020B0604020202020204" pitchFamily="34" charset="0"/>
                        </a:rPr>
                        <a:t>250.000</a:t>
                      </a:r>
                    </a:p>
                  </a:txBody>
                  <a:tcPr marL="7620" marR="7620" marT="7620" marB="0" anchor="b">
                    <a:lnL>
                      <a:noFill/>
                    </a:lnL>
                    <a:lnR>
                      <a:noFill/>
                    </a:lnR>
                    <a:lnT>
                      <a:noFill/>
                    </a:lnT>
                    <a:lnB>
                      <a:noFill/>
                    </a:lnB>
                  </a:tcPr>
                </a:tc>
              </a:tr>
            </a:tbl>
          </a:graphicData>
        </a:graphic>
      </p:graphicFrame>
    </p:spTree>
    <p:extLst>
      <p:ext uri="{BB962C8B-B14F-4D97-AF65-F5344CB8AC3E}">
        <p14:creationId xmlns:p14="http://schemas.microsoft.com/office/powerpoint/2010/main" val="8731054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Financiële lease</a:t>
            </a:r>
            <a:endParaRPr lang="nl-NL" dirty="0"/>
          </a:p>
        </p:txBody>
      </p:sp>
      <p:graphicFrame>
        <p:nvGraphicFramePr>
          <p:cNvPr id="6" name="Tijdelijke aanduiding voor inhoud 5"/>
          <p:cNvGraphicFramePr>
            <a:graphicFrameLocks noGrp="1"/>
          </p:cNvGraphicFramePr>
          <p:nvPr>
            <p:ph idx="1"/>
          </p:nvPr>
        </p:nvGraphicFramePr>
        <p:xfrm>
          <a:off x="2355850" y="2891631"/>
          <a:ext cx="7480300" cy="1943100"/>
        </p:xfrm>
        <a:graphic>
          <a:graphicData uri="http://schemas.openxmlformats.org/drawingml/2006/table">
            <a:tbl>
              <a:tblPr/>
              <a:tblGrid>
                <a:gridCol w="1485900"/>
                <a:gridCol w="342900"/>
                <a:gridCol w="1282700"/>
                <a:gridCol w="609600"/>
                <a:gridCol w="609600"/>
                <a:gridCol w="609600"/>
                <a:gridCol w="609600"/>
                <a:gridCol w="609600"/>
                <a:gridCol w="1320800"/>
              </a:tblGrid>
              <a:tr h="167640">
                <a:tc>
                  <a:txBody>
                    <a:bodyPr/>
                    <a:lstStyle/>
                    <a:p>
                      <a:pPr algn="l" fontAlgn="b"/>
                      <a:r>
                        <a:rPr lang="nl-NL" sz="1000" b="0" i="0" u="sng"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1000" b="0"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1000" b="0" i="0" u="sng"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1000" b="0" i="0" u="sng"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1000" b="0"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1000" b="0"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1000" b="0"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1000" b="0"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1000" b="0"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r>
              <a:tr h="487680">
                <a:tc>
                  <a:txBody>
                    <a:bodyPr/>
                    <a:lstStyle/>
                    <a:p>
                      <a:pPr algn="l" fontAlgn="b"/>
                      <a:r>
                        <a:rPr lang="nl-NL" sz="3600" b="0" i="0" u="none" strike="noStrike">
                          <a:solidFill>
                            <a:srgbClr val="000000"/>
                          </a:solidFill>
                          <a:effectLst/>
                          <a:latin typeface="Arial" panose="020B0604020202020204" pitchFamily="34" charset="0"/>
                        </a:rPr>
                        <a:t>activa</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nl-NL" sz="2600" b="0" i="0" u="none" strike="noStrike">
                          <a:solidFill>
                            <a:srgbClr val="000000"/>
                          </a:solidFill>
                          <a:effectLst/>
                          <a:latin typeface="Arial" panose="020B0604020202020204" pitchFamily="34" charset="0"/>
                        </a:rPr>
                        <a:t>285.000</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4">
                  <a:txBody>
                    <a:bodyPr/>
                    <a:lstStyle/>
                    <a:p>
                      <a:pPr algn="l" fontAlgn="b"/>
                      <a:r>
                        <a:rPr lang="nl-NL" sz="2400" b="0" i="0" u="none" strike="noStrike">
                          <a:solidFill>
                            <a:srgbClr val="000000"/>
                          </a:solidFill>
                          <a:effectLst/>
                          <a:latin typeface="Arial" panose="020B0604020202020204" pitchFamily="34" charset="0"/>
                        </a:rPr>
                        <a:t>eigen vermogen</a:t>
                      </a:r>
                    </a:p>
                  </a:txBody>
                  <a:tcPr marL="7620" marR="7620" marT="762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nl-NL" sz="2400" b="0" i="0" u="none" strike="noStrike">
                          <a:solidFill>
                            <a:srgbClr val="000000"/>
                          </a:solidFill>
                          <a:effectLst/>
                          <a:latin typeface="Arial" panose="020B0604020202020204" pitchFamily="34" charset="0"/>
                        </a:rPr>
                        <a:t>150.000</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r>
              <a:tr h="579120">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r>
                        <a:rPr lang="nl-NL" sz="1000" b="0" i="0" u="none" strike="noStrike">
                          <a:solidFill>
                            <a:srgbClr val="000000"/>
                          </a:solidFill>
                          <a:effectLst/>
                          <a:latin typeface="Arial" panose="020B0604020202020204" pitchFamily="34" charset="0"/>
                        </a:rPr>
                        <a:t> </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nl-NL" sz="2400" b="0" i="0" u="none" strike="noStrike">
                          <a:solidFill>
                            <a:srgbClr val="000000"/>
                          </a:solidFill>
                          <a:effectLst/>
                          <a:latin typeface="Arial" panose="020B0604020202020204" pitchFamily="34" charset="0"/>
                        </a:rPr>
                        <a:t>vreemd vermogen</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a:txBody>
                    <a:bodyPr/>
                    <a:lstStyle/>
                    <a:p>
                      <a:pPr algn="r" fontAlgn="b"/>
                      <a:r>
                        <a:rPr lang="nl-NL" sz="2400" b="0" i="0" u="none" strike="noStrike">
                          <a:solidFill>
                            <a:srgbClr val="000000"/>
                          </a:solidFill>
                          <a:effectLst/>
                          <a:latin typeface="Arial" panose="020B0604020202020204" pitchFamily="34" charset="0"/>
                        </a:rPr>
                        <a:t>135.000</a:t>
                      </a:r>
                    </a:p>
                  </a:txBody>
                  <a:tcPr marL="7620" marR="7620" marT="7620" marB="0" anchor="b">
                    <a:lnL>
                      <a:noFill/>
                    </a:lnL>
                    <a:lnR>
                      <a:noFill/>
                    </a:lnR>
                    <a:lnT>
                      <a:noFill/>
                    </a:lnT>
                    <a:lnB>
                      <a:noFill/>
                    </a:lnB>
                  </a:tcPr>
                </a:tc>
              </a:tr>
              <a:tr h="640080">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r" fontAlgn="b"/>
                      <a:r>
                        <a:rPr lang="nl-NL" sz="2600" b="0" i="0" u="none" strike="noStrike">
                          <a:solidFill>
                            <a:srgbClr val="000000"/>
                          </a:solidFill>
                          <a:effectLst/>
                          <a:latin typeface="Arial" panose="020B0604020202020204" pitchFamily="34" charset="0"/>
                        </a:rPr>
                        <a:t>285.000</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r" fontAlgn="b"/>
                      <a:r>
                        <a:rPr lang="nl-NL" sz="2600" b="0" i="0" u="none" strike="noStrike" dirty="0">
                          <a:solidFill>
                            <a:srgbClr val="000000"/>
                          </a:solidFill>
                          <a:effectLst/>
                          <a:latin typeface="Arial" panose="020B0604020202020204" pitchFamily="34" charset="0"/>
                        </a:rPr>
                        <a:t>285.000</a:t>
                      </a:r>
                    </a:p>
                  </a:txBody>
                  <a:tcPr marL="7620" marR="7620" marT="7620" marB="0" anchor="b">
                    <a:lnL>
                      <a:noFill/>
                    </a:lnL>
                    <a:lnR>
                      <a:noFill/>
                    </a:lnR>
                    <a:lnT>
                      <a:noFill/>
                    </a:lnT>
                    <a:lnB>
                      <a:noFill/>
                    </a:lnB>
                  </a:tcPr>
                </a:tc>
              </a:tr>
            </a:tbl>
          </a:graphicData>
        </a:graphic>
      </p:graphicFrame>
    </p:spTree>
    <p:extLst>
      <p:ext uri="{BB962C8B-B14F-4D97-AF65-F5344CB8AC3E}">
        <p14:creationId xmlns:p14="http://schemas.microsoft.com/office/powerpoint/2010/main" val="14799442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Verschil </a:t>
            </a:r>
            <a:endParaRPr lang="nl-NL" dirty="0"/>
          </a:p>
        </p:txBody>
      </p:sp>
      <p:sp>
        <p:nvSpPr>
          <p:cNvPr id="3" name="Tijdelijke aanduiding voor inhoud 2"/>
          <p:cNvSpPr>
            <a:spLocks noGrp="1"/>
          </p:cNvSpPr>
          <p:nvPr>
            <p:ph idx="1"/>
          </p:nvPr>
        </p:nvSpPr>
        <p:spPr/>
        <p:txBody>
          <a:bodyPr/>
          <a:lstStyle/>
          <a:p>
            <a:r>
              <a:rPr lang="nl-NL" dirty="0" smtClean="0"/>
              <a:t>Bij operationele lease is de auto gewoon gehuurd en dus wordt dit nooit jouw bezit en dus komt het ook niet op de balans. Bij financiële lease wordt je wel eigenaar van de auto en dus komt deze wel op de balans. </a:t>
            </a:r>
            <a:endParaRPr lang="nl-NL" dirty="0"/>
          </a:p>
        </p:txBody>
      </p:sp>
    </p:spTree>
    <p:extLst>
      <p:ext uri="{BB962C8B-B14F-4D97-AF65-F5344CB8AC3E}">
        <p14:creationId xmlns:p14="http://schemas.microsoft.com/office/powerpoint/2010/main" val="319086940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3.9 overname, fusie </a:t>
            </a:r>
            <a:r>
              <a:rPr lang="nl-NL" smtClean="0"/>
              <a:t>en liquidatie</a:t>
            </a:r>
            <a:endParaRPr lang="nl-NL"/>
          </a:p>
        </p:txBody>
      </p:sp>
      <p:graphicFrame>
        <p:nvGraphicFramePr>
          <p:cNvPr id="4" name="Tijdelijke aanduiding voor inhoud 3"/>
          <p:cNvGraphicFramePr>
            <a:graphicFrameLocks noGrp="1"/>
          </p:cNvGraphicFramePr>
          <p:nvPr>
            <p:ph idx="1"/>
          </p:nvPr>
        </p:nvGraphicFramePr>
        <p:xfrm>
          <a:off x="1644650" y="1908651"/>
          <a:ext cx="8902700" cy="3909060"/>
        </p:xfrm>
        <a:graphic>
          <a:graphicData uri="http://schemas.openxmlformats.org/drawingml/2006/table">
            <a:tbl>
              <a:tblPr>
                <a:tableStyleId>{5C22544A-7EE6-4342-B048-85BDC9FD1C3A}</a:tableStyleId>
              </a:tblPr>
              <a:tblGrid>
                <a:gridCol w="2006600"/>
                <a:gridCol w="2108200"/>
                <a:gridCol w="2743200"/>
                <a:gridCol w="2044700"/>
              </a:tblGrid>
              <a:tr h="381000">
                <a:tc>
                  <a:txBody>
                    <a:bodyPr/>
                    <a:lstStyle/>
                    <a:p>
                      <a:pPr algn="l" fontAlgn="b"/>
                      <a:r>
                        <a:rPr lang="nl-NL" sz="2800" u="none" strike="noStrike">
                          <a:effectLst/>
                        </a:rPr>
                        <a:t>debet</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r" fontAlgn="b"/>
                      <a:r>
                        <a:rPr lang="nl-NL" sz="2800" u="none" strike="noStrike">
                          <a:effectLst/>
                        </a:rPr>
                        <a:t> balans </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1000" u="none" strike="noStrike">
                          <a:effectLst/>
                        </a:rPr>
                        <a:t> </a:t>
                      </a:r>
                      <a:endParaRPr lang="nl-NL" sz="10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 credit </a:t>
                      </a:r>
                      <a:endParaRPr lang="nl-NL" sz="2800" b="0" i="0" u="none" strike="noStrike">
                        <a:solidFill>
                          <a:srgbClr val="000000"/>
                        </a:solidFill>
                        <a:effectLst/>
                        <a:latin typeface="Arial" panose="020B0604020202020204" pitchFamily="34" charset="0"/>
                      </a:endParaRPr>
                    </a:p>
                  </a:txBody>
                  <a:tcPr marL="7620" marR="7620" marT="7620" marB="0" anchor="b"/>
                </a:tc>
              </a:tr>
              <a:tr h="381000">
                <a:tc>
                  <a:txBody>
                    <a:bodyPr/>
                    <a:lstStyle/>
                    <a:p>
                      <a:pPr algn="l" fontAlgn="b"/>
                      <a:r>
                        <a:rPr lang="nl-NL" sz="2800" u="none" strike="noStrike">
                          <a:effectLst/>
                        </a:rPr>
                        <a:t>pand</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 €   220.000 </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Eigen vermogen</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 €  187.400 </a:t>
                      </a:r>
                      <a:endParaRPr lang="nl-NL" sz="2800" b="0" i="0" u="none" strike="noStrike">
                        <a:solidFill>
                          <a:srgbClr val="000000"/>
                        </a:solidFill>
                        <a:effectLst/>
                        <a:latin typeface="Arial" panose="020B0604020202020204" pitchFamily="34" charset="0"/>
                      </a:endParaRPr>
                    </a:p>
                  </a:txBody>
                  <a:tcPr marL="7620" marR="7620" marT="7620" marB="0" anchor="b"/>
                </a:tc>
              </a:tr>
              <a:tr h="381000">
                <a:tc>
                  <a:txBody>
                    <a:bodyPr/>
                    <a:lstStyle/>
                    <a:p>
                      <a:pPr algn="l" fontAlgn="b"/>
                      <a:r>
                        <a:rPr lang="nl-NL" sz="2800" u="none" strike="noStrike">
                          <a:effectLst/>
                        </a:rPr>
                        <a:t>inventaris</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 €   132.000 </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hypotheek</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 €  187.000 </a:t>
                      </a:r>
                      <a:endParaRPr lang="nl-NL" sz="2800" b="0" i="0" u="none" strike="noStrike">
                        <a:solidFill>
                          <a:srgbClr val="000000"/>
                        </a:solidFill>
                        <a:effectLst/>
                        <a:latin typeface="Arial" panose="020B0604020202020204" pitchFamily="34" charset="0"/>
                      </a:endParaRPr>
                    </a:p>
                  </a:txBody>
                  <a:tcPr marL="7620" marR="7620" marT="7620" marB="0" anchor="b"/>
                </a:tc>
              </a:tr>
              <a:tr h="381000">
                <a:tc>
                  <a:txBody>
                    <a:bodyPr/>
                    <a:lstStyle/>
                    <a:p>
                      <a:pPr algn="l" fontAlgn="b"/>
                      <a:r>
                        <a:rPr lang="nl-NL" sz="2800" u="none" strike="noStrike">
                          <a:effectLst/>
                        </a:rPr>
                        <a:t>machines</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 €     46.200 </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bank</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 €  136.100 </a:t>
                      </a:r>
                      <a:endParaRPr lang="nl-NL" sz="2800" b="0" i="0" u="none" strike="noStrike">
                        <a:solidFill>
                          <a:srgbClr val="000000"/>
                        </a:solidFill>
                        <a:effectLst/>
                        <a:latin typeface="Arial" panose="020B0604020202020204" pitchFamily="34" charset="0"/>
                      </a:endParaRPr>
                    </a:p>
                  </a:txBody>
                  <a:tcPr marL="7620" marR="7620" marT="7620" marB="0" anchor="b"/>
                </a:tc>
              </a:tr>
              <a:tr h="381000">
                <a:tc>
                  <a:txBody>
                    <a:bodyPr/>
                    <a:lstStyle/>
                    <a:p>
                      <a:pPr algn="l" fontAlgn="b"/>
                      <a:r>
                        <a:rPr lang="nl-NL" sz="2800" u="none" strike="noStrike">
                          <a:effectLst/>
                        </a:rPr>
                        <a:t>goederen</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 €   114.800 </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crediteuren</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 €    58.400 </a:t>
                      </a:r>
                      <a:endParaRPr lang="nl-NL" sz="2800" b="0" i="0" u="none" strike="noStrike">
                        <a:solidFill>
                          <a:srgbClr val="000000"/>
                        </a:solidFill>
                        <a:effectLst/>
                        <a:latin typeface="Arial" panose="020B0604020202020204" pitchFamily="34" charset="0"/>
                      </a:endParaRPr>
                    </a:p>
                  </a:txBody>
                  <a:tcPr marL="7620" marR="7620" marT="7620" marB="0" anchor="b"/>
                </a:tc>
              </a:tr>
              <a:tr h="381000">
                <a:tc>
                  <a:txBody>
                    <a:bodyPr/>
                    <a:lstStyle/>
                    <a:p>
                      <a:pPr algn="l" fontAlgn="b"/>
                      <a:r>
                        <a:rPr lang="nl-NL" sz="2800" u="none" strike="noStrike">
                          <a:effectLst/>
                        </a:rPr>
                        <a:t>debiteuren</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 €     66.600 </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overige schulden</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 €    16.600 </a:t>
                      </a:r>
                      <a:endParaRPr lang="nl-NL" sz="2800" b="0" i="0" u="none" strike="noStrike">
                        <a:solidFill>
                          <a:srgbClr val="000000"/>
                        </a:solidFill>
                        <a:effectLst/>
                        <a:latin typeface="Arial" panose="020B0604020202020204" pitchFamily="34" charset="0"/>
                      </a:endParaRPr>
                    </a:p>
                  </a:txBody>
                  <a:tcPr marL="7620" marR="7620" marT="7620" marB="0" anchor="b"/>
                </a:tc>
              </a:tr>
              <a:tr h="381000">
                <a:tc>
                  <a:txBody>
                    <a:bodyPr/>
                    <a:lstStyle/>
                    <a:p>
                      <a:pPr algn="l" fontAlgn="b"/>
                      <a:r>
                        <a:rPr lang="nl-NL" sz="2800" u="none" strike="noStrike">
                          <a:effectLst/>
                        </a:rPr>
                        <a:t>kas</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 €       5.900 </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endParaRPr lang="nl-NL" sz="2800" b="0" i="0" u="none" strike="noStrike">
                        <a:solidFill>
                          <a:srgbClr val="000000"/>
                        </a:solidFill>
                        <a:effectLst/>
                        <a:latin typeface="Arial" panose="020B0604020202020204" pitchFamily="34" charset="0"/>
                      </a:endParaRPr>
                    </a:p>
                  </a:txBody>
                  <a:tcPr marL="7620" marR="7620" marT="7620" marB="0" anchor="b"/>
                </a:tc>
              </a:tr>
              <a:tr h="381000">
                <a:tc>
                  <a:txBody>
                    <a:bodyPr/>
                    <a:lstStyle/>
                    <a:p>
                      <a:pPr algn="l" fontAlgn="b"/>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 </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endParaRPr lang="nl-NL" sz="2800" b="0" i="0" u="none" strike="noStrike">
                        <a:solidFill>
                          <a:srgbClr val="000000"/>
                        </a:solidFill>
                        <a:effectLst/>
                        <a:latin typeface="Arial" panose="020B0604020202020204" pitchFamily="34" charset="0"/>
                      </a:endParaRPr>
                    </a:p>
                  </a:txBody>
                  <a:tcPr marL="7620" marR="7620" marT="7620" marB="0" anchor="b"/>
                </a:tc>
              </a:tr>
              <a:tr h="381000">
                <a:tc>
                  <a:txBody>
                    <a:bodyPr/>
                    <a:lstStyle/>
                    <a:p>
                      <a:pPr algn="l" fontAlgn="b"/>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 €   585.500 </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dirty="0">
                          <a:effectLst/>
                        </a:rPr>
                        <a:t> €  585.500 </a:t>
                      </a:r>
                      <a:endParaRPr lang="nl-NL" sz="2800" b="0" i="0" u="none" strike="noStrike" dirty="0">
                        <a:solidFill>
                          <a:srgbClr val="000000"/>
                        </a:solidFill>
                        <a:effectLst/>
                        <a:latin typeface="Arial" panose="020B0604020202020204" pitchFamily="34" charset="0"/>
                      </a:endParaRPr>
                    </a:p>
                  </a:txBody>
                  <a:tcPr marL="7620" marR="7620" marT="7620" marB="0" anchor="b"/>
                </a:tc>
              </a:tr>
            </a:tbl>
          </a:graphicData>
        </a:graphic>
      </p:graphicFrame>
    </p:spTree>
    <p:extLst>
      <p:ext uri="{BB962C8B-B14F-4D97-AF65-F5344CB8AC3E}">
        <p14:creationId xmlns:p14="http://schemas.microsoft.com/office/powerpoint/2010/main" val="2902937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Liquiditeitsbegroting</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316595347"/>
              </p:ext>
            </p:extLst>
          </p:nvPr>
        </p:nvGraphicFramePr>
        <p:xfrm>
          <a:off x="1996225" y="1223499"/>
          <a:ext cx="7134895" cy="5035632"/>
        </p:xfrm>
        <a:graphic>
          <a:graphicData uri="http://schemas.openxmlformats.org/drawingml/2006/table">
            <a:tbl>
              <a:tblPr/>
              <a:tblGrid>
                <a:gridCol w="3631049"/>
                <a:gridCol w="1578465"/>
                <a:gridCol w="1925381"/>
              </a:tblGrid>
              <a:tr h="209818">
                <a:tc>
                  <a:txBody>
                    <a:bodyPr/>
                    <a:lstStyle/>
                    <a:p>
                      <a:pPr algn="l" fontAlgn="b"/>
                      <a:r>
                        <a:rPr lang="nl-NL" sz="1000" b="0" i="0" u="none" strike="noStrike">
                          <a:solidFill>
                            <a:srgbClr val="000000"/>
                          </a:solidFill>
                          <a:effectLst/>
                          <a:latin typeface="Arial" panose="020B0604020202020204" pitchFamily="34" charset="0"/>
                        </a:rPr>
                        <a:t>banksaldo begin</a:t>
                      </a:r>
                    </a:p>
                  </a:txBody>
                  <a:tcPr marL="9525" marR="9525" marT="9525"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r>
                        <a:rPr lang="nl-NL" sz="1000" b="0" i="0" u="none" strike="noStrike">
                          <a:solidFill>
                            <a:srgbClr val="000000"/>
                          </a:solidFill>
                          <a:effectLst/>
                          <a:latin typeface="Arial" panose="020B0604020202020204" pitchFamily="34" charset="0"/>
                        </a:rPr>
                        <a:t> €       -20.000,00 </a:t>
                      </a:r>
                    </a:p>
                  </a:txBody>
                  <a:tcPr marL="9525" marR="9525" marT="9525" marB="0" anchor="b">
                    <a:lnL>
                      <a:noFill/>
                    </a:lnL>
                    <a:lnR>
                      <a:noFill/>
                    </a:lnR>
                    <a:lnT>
                      <a:noFill/>
                    </a:lnT>
                    <a:lnB>
                      <a:noFill/>
                    </a:lnB>
                  </a:tcPr>
                </a:tc>
              </a:tr>
              <a:tr h="209818">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09818">
                <a:tc>
                  <a:txBody>
                    <a:bodyPr/>
                    <a:lstStyle/>
                    <a:p>
                      <a:pPr algn="l" fontAlgn="b"/>
                      <a:r>
                        <a:rPr lang="nl-NL" sz="1000" b="0" i="0" u="none" strike="noStrike">
                          <a:solidFill>
                            <a:srgbClr val="000000"/>
                          </a:solidFill>
                          <a:effectLst/>
                          <a:latin typeface="Arial" panose="020B0604020202020204" pitchFamily="34" charset="0"/>
                        </a:rPr>
                        <a:t>Ontvangsten</a:t>
                      </a:r>
                    </a:p>
                  </a:txBody>
                  <a:tcPr marL="9525" marR="9525" marT="9525"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09818">
                <a:tc>
                  <a:txBody>
                    <a:bodyPr/>
                    <a:lstStyle/>
                    <a:p>
                      <a:pPr algn="l" fontAlgn="b"/>
                      <a:r>
                        <a:rPr lang="nl-NL" sz="1000" b="0" i="0" u="none" strike="noStrike">
                          <a:solidFill>
                            <a:srgbClr val="000000"/>
                          </a:solidFill>
                          <a:effectLst/>
                          <a:latin typeface="Arial" panose="020B0604020202020204" pitchFamily="34" charset="0"/>
                        </a:rPr>
                        <a:t>Verkoop</a:t>
                      </a:r>
                    </a:p>
                  </a:txBody>
                  <a:tcPr marL="9525" marR="9525" marT="9525" marB="0" anchor="b">
                    <a:lnL>
                      <a:noFill/>
                    </a:lnL>
                    <a:lnR>
                      <a:noFill/>
                    </a:lnR>
                    <a:lnT>
                      <a:noFill/>
                    </a:lnT>
                    <a:lnB>
                      <a:noFill/>
                    </a:lnB>
                  </a:tcPr>
                </a:tc>
                <a:tc>
                  <a:txBody>
                    <a:bodyPr/>
                    <a:lstStyle/>
                    <a:p>
                      <a:pPr algn="l" fontAlgn="b"/>
                      <a:r>
                        <a:rPr lang="nl-NL" sz="1000" b="0" i="0" u="none" strike="noStrike">
                          <a:solidFill>
                            <a:srgbClr val="000000"/>
                          </a:solidFill>
                          <a:effectLst/>
                          <a:latin typeface="Arial" panose="020B0604020202020204" pitchFamily="34" charset="0"/>
                        </a:rPr>
                        <a:t> €   10.000,00 </a:t>
                      </a:r>
                    </a:p>
                  </a:txBody>
                  <a:tcPr marL="9525" marR="9525" marT="9525"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09818">
                <a:tc>
                  <a:txBody>
                    <a:bodyPr/>
                    <a:lstStyle/>
                    <a:p>
                      <a:pPr algn="l" fontAlgn="b"/>
                      <a:r>
                        <a:rPr lang="nl-NL" sz="1000" b="0" i="0" u="none" strike="noStrike">
                          <a:solidFill>
                            <a:srgbClr val="000000"/>
                          </a:solidFill>
                          <a:effectLst/>
                          <a:latin typeface="Arial" panose="020B0604020202020204" pitchFamily="34" charset="0"/>
                        </a:rPr>
                        <a:t>BTW op verkoop</a:t>
                      </a:r>
                    </a:p>
                  </a:txBody>
                  <a:tcPr marL="9525" marR="9525" marT="9525" marB="0" anchor="b">
                    <a:lnL>
                      <a:noFill/>
                    </a:lnL>
                    <a:lnR>
                      <a:noFill/>
                    </a:lnR>
                    <a:lnT>
                      <a:noFill/>
                    </a:lnT>
                    <a:lnB>
                      <a:noFill/>
                    </a:lnB>
                  </a:tcPr>
                </a:tc>
                <a:tc>
                  <a:txBody>
                    <a:bodyPr/>
                    <a:lstStyle/>
                    <a:p>
                      <a:pPr algn="l" fontAlgn="b"/>
                      <a:r>
                        <a:rPr lang="nl-NL" sz="1000" b="0" i="0" u="none" strike="noStrike">
                          <a:solidFill>
                            <a:srgbClr val="000000"/>
                          </a:solidFill>
                          <a:effectLst/>
                          <a:latin typeface="Arial" panose="020B0604020202020204" pitchFamily="34" charset="0"/>
                        </a:rPr>
                        <a:t> €     2.000,00 </a:t>
                      </a:r>
                    </a:p>
                  </a:txBody>
                  <a:tcPr marL="9525" marR="9525" marT="9525"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09818">
                <a:tc>
                  <a:txBody>
                    <a:bodyPr/>
                    <a:lstStyle/>
                    <a:p>
                      <a:pPr algn="l" fontAlgn="b"/>
                      <a:r>
                        <a:rPr lang="nl-NL" sz="1000" b="0" i="0" u="none" strike="noStrike">
                          <a:solidFill>
                            <a:srgbClr val="000000"/>
                          </a:solidFill>
                          <a:effectLst/>
                          <a:latin typeface="Arial" panose="020B0604020202020204" pitchFamily="34" charset="0"/>
                        </a:rPr>
                        <a:t>overige ontvangsten</a:t>
                      </a:r>
                    </a:p>
                  </a:txBody>
                  <a:tcPr marL="9525" marR="9525" marT="9525" marB="0" anchor="b">
                    <a:lnL>
                      <a:noFill/>
                    </a:lnL>
                    <a:lnR>
                      <a:noFill/>
                    </a:lnR>
                    <a:lnT>
                      <a:noFill/>
                    </a:lnT>
                    <a:lnB>
                      <a:noFill/>
                    </a:lnB>
                  </a:tcPr>
                </a:tc>
                <a:tc>
                  <a:txBody>
                    <a:bodyPr/>
                    <a:lstStyle/>
                    <a:p>
                      <a:pPr algn="l" fontAlgn="b"/>
                      <a:r>
                        <a:rPr lang="nl-NL" sz="1000" b="0" i="0" u="none" strike="noStrike">
                          <a:solidFill>
                            <a:srgbClr val="000000"/>
                          </a:solidFill>
                          <a:effectLst/>
                          <a:latin typeface="Arial" panose="020B0604020202020204" pitchFamily="34" charset="0"/>
                        </a:rPr>
                        <a:t> €              -   </a:t>
                      </a:r>
                    </a:p>
                  </a:txBody>
                  <a:tcPr marL="9525" marR="9525" marT="9525"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09818">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09818">
                <a:tc>
                  <a:txBody>
                    <a:bodyPr/>
                    <a:lstStyle/>
                    <a:p>
                      <a:pPr algn="l" fontAlgn="b"/>
                      <a:r>
                        <a:rPr lang="nl-NL" sz="1000" b="0" i="0" u="none" strike="noStrike" dirty="0">
                          <a:solidFill>
                            <a:srgbClr val="000000"/>
                          </a:solidFill>
                          <a:effectLst/>
                          <a:latin typeface="Arial" panose="020B0604020202020204" pitchFamily="34" charset="0"/>
                        </a:rPr>
                        <a:t>totale inkomsten</a:t>
                      </a:r>
                    </a:p>
                  </a:txBody>
                  <a:tcPr marL="9525" marR="9525" marT="9525"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r>
                        <a:rPr lang="nl-NL" sz="1000" b="0" i="0" u="none" strike="noStrike">
                          <a:solidFill>
                            <a:srgbClr val="000000"/>
                          </a:solidFill>
                          <a:effectLst/>
                          <a:latin typeface="Arial" panose="020B0604020202020204" pitchFamily="34" charset="0"/>
                        </a:rPr>
                        <a:t> €        12.000,00 </a:t>
                      </a:r>
                    </a:p>
                  </a:txBody>
                  <a:tcPr marL="9525" marR="9525" marT="9525" marB="0" anchor="b">
                    <a:lnL>
                      <a:noFill/>
                    </a:lnL>
                    <a:lnR>
                      <a:noFill/>
                    </a:lnR>
                    <a:lnT>
                      <a:noFill/>
                    </a:lnT>
                    <a:lnB>
                      <a:noFill/>
                    </a:lnB>
                  </a:tcPr>
                </a:tc>
              </a:tr>
              <a:tr h="209818">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09818">
                <a:tc>
                  <a:txBody>
                    <a:bodyPr/>
                    <a:lstStyle/>
                    <a:p>
                      <a:pPr algn="l" fontAlgn="b"/>
                      <a:r>
                        <a:rPr lang="nl-NL" sz="1000" b="0" i="0" u="none" strike="noStrike">
                          <a:solidFill>
                            <a:srgbClr val="000000"/>
                          </a:solidFill>
                          <a:effectLst/>
                          <a:latin typeface="Arial" panose="020B0604020202020204" pitchFamily="34" charset="0"/>
                        </a:rPr>
                        <a:t>Betalingen</a:t>
                      </a:r>
                    </a:p>
                  </a:txBody>
                  <a:tcPr marL="9525" marR="9525" marT="9525"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09818">
                <a:tc>
                  <a:txBody>
                    <a:bodyPr/>
                    <a:lstStyle/>
                    <a:p>
                      <a:pPr algn="l" fontAlgn="b"/>
                      <a:r>
                        <a:rPr lang="nl-NL" sz="1000" b="0" i="0" u="none" strike="noStrike">
                          <a:solidFill>
                            <a:srgbClr val="000000"/>
                          </a:solidFill>
                          <a:effectLst/>
                          <a:latin typeface="Arial" panose="020B0604020202020204" pitchFamily="34" charset="0"/>
                        </a:rPr>
                        <a:t>Inkoop</a:t>
                      </a:r>
                    </a:p>
                  </a:txBody>
                  <a:tcPr marL="9525" marR="9525" marT="9525" marB="0" anchor="b">
                    <a:lnL>
                      <a:noFill/>
                    </a:lnL>
                    <a:lnR>
                      <a:noFill/>
                    </a:lnR>
                    <a:lnT>
                      <a:noFill/>
                    </a:lnT>
                    <a:lnB>
                      <a:noFill/>
                    </a:lnB>
                  </a:tcPr>
                </a:tc>
                <a:tc>
                  <a:txBody>
                    <a:bodyPr/>
                    <a:lstStyle/>
                    <a:p>
                      <a:pPr algn="l" fontAlgn="b"/>
                      <a:r>
                        <a:rPr lang="nl-NL" sz="1000" b="0" i="0" u="none" strike="noStrike">
                          <a:solidFill>
                            <a:srgbClr val="000000"/>
                          </a:solidFill>
                          <a:effectLst/>
                          <a:latin typeface="Arial" panose="020B0604020202020204" pitchFamily="34" charset="0"/>
                        </a:rPr>
                        <a:t> €     3.000,00 </a:t>
                      </a:r>
                    </a:p>
                  </a:txBody>
                  <a:tcPr marL="9525" marR="9525" marT="9525"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09818">
                <a:tc>
                  <a:txBody>
                    <a:bodyPr/>
                    <a:lstStyle/>
                    <a:p>
                      <a:pPr algn="l" fontAlgn="b"/>
                      <a:r>
                        <a:rPr lang="nl-NL" sz="1000" b="0" i="0" u="none" strike="noStrike">
                          <a:solidFill>
                            <a:srgbClr val="000000"/>
                          </a:solidFill>
                          <a:effectLst/>
                          <a:latin typeface="Arial" panose="020B0604020202020204" pitchFamily="34" charset="0"/>
                        </a:rPr>
                        <a:t>BTW op inkopen en kosten</a:t>
                      </a:r>
                    </a:p>
                  </a:txBody>
                  <a:tcPr marL="9525" marR="9525" marT="9525" marB="0" anchor="b">
                    <a:lnL>
                      <a:noFill/>
                    </a:lnL>
                    <a:lnR>
                      <a:noFill/>
                    </a:lnR>
                    <a:lnT>
                      <a:noFill/>
                    </a:lnT>
                    <a:lnB>
                      <a:noFill/>
                    </a:lnB>
                  </a:tcPr>
                </a:tc>
                <a:tc>
                  <a:txBody>
                    <a:bodyPr/>
                    <a:lstStyle/>
                    <a:p>
                      <a:pPr algn="l" fontAlgn="b"/>
                      <a:r>
                        <a:rPr lang="nl-NL" sz="1000" b="0" i="0" u="none" strike="noStrike">
                          <a:solidFill>
                            <a:srgbClr val="000000"/>
                          </a:solidFill>
                          <a:effectLst/>
                          <a:latin typeface="Arial" panose="020B0604020202020204" pitchFamily="34" charset="0"/>
                        </a:rPr>
                        <a:t> €        700,00 </a:t>
                      </a:r>
                    </a:p>
                  </a:txBody>
                  <a:tcPr marL="9525" marR="9525" marT="9525" marB="0" anchor="b">
                    <a:lnL>
                      <a:noFill/>
                    </a:lnL>
                    <a:lnR>
                      <a:noFill/>
                    </a:lnR>
                    <a:lnT>
                      <a:noFill/>
                    </a:lnT>
                    <a:lnB>
                      <a:noFill/>
                    </a:lnB>
                  </a:tcPr>
                </a:tc>
                <a:tc>
                  <a:txBody>
                    <a:bodyPr/>
                    <a:lstStyle/>
                    <a:p>
                      <a:pPr algn="l" fontAlgn="b"/>
                      <a:endParaRPr lang="nl-NL" sz="10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09818">
                <a:tc>
                  <a:txBody>
                    <a:bodyPr/>
                    <a:lstStyle/>
                    <a:p>
                      <a:pPr algn="l" fontAlgn="b"/>
                      <a:r>
                        <a:rPr lang="nl-NL" sz="1000" b="0" i="0" u="none" strike="noStrike">
                          <a:solidFill>
                            <a:srgbClr val="000000"/>
                          </a:solidFill>
                          <a:effectLst/>
                          <a:latin typeface="Arial" panose="020B0604020202020204" pitchFamily="34" charset="0"/>
                        </a:rPr>
                        <a:t>Nettolonen en salarissen</a:t>
                      </a:r>
                    </a:p>
                  </a:txBody>
                  <a:tcPr marL="9525" marR="9525" marT="9525" marB="0" anchor="b">
                    <a:lnL>
                      <a:noFill/>
                    </a:lnL>
                    <a:lnR>
                      <a:noFill/>
                    </a:lnR>
                    <a:lnT>
                      <a:noFill/>
                    </a:lnT>
                    <a:lnB>
                      <a:noFill/>
                    </a:lnB>
                  </a:tcPr>
                </a:tc>
                <a:tc>
                  <a:txBody>
                    <a:bodyPr/>
                    <a:lstStyle/>
                    <a:p>
                      <a:pPr algn="l" fontAlgn="b"/>
                      <a:r>
                        <a:rPr lang="nl-NL" sz="1000" b="0" i="0" u="none" strike="noStrike">
                          <a:solidFill>
                            <a:srgbClr val="000000"/>
                          </a:solidFill>
                          <a:effectLst/>
                          <a:latin typeface="Arial" panose="020B0604020202020204" pitchFamily="34" charset="0"/>
                        </a:rPr>
                        <a:t> €              -   </a:t>
                      </a:r>
                    </a:p>
                  </a:txBody>
                  <a:tcPr marL="9525" marR="9525" marT="9525"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09818">
                <a:tc>
                  <a:txBody>
                    <a:bodyPr/>
                    <a:lstStyle/>
                    <a:p>
                      <a:pPr algn="l" fontAlgn="b"/>
                      <a:r>
                        <a:rPr lang="nl-NL" sz="1000" b="0" i="0" u="none" strike="noStrike">
                          <a:solidFill>
                            <a:srgbClr val="000000"/>
                          </a:solidFill>
                          <a:effectLst/>
                          <a:latin typeface="Arial" panose="020B0604020202020204" pitchFamily="34" charset="0"/>
                        </a:rPr>
                        <a:t>Afdracht premies en sociale lasten</a:t>
                      </a:r>
                    </a:p>
                  </a:txBody>
                  <a:tcPr marL="9525" marR="9525" marT="9525" marB="0" anchor="b">
                    <a:lnL>
                      <a:noFill/>
                    </a:lnL>
                    <a:lnR>
                      <a:noFill/>
                    </a:lnR>
                    <a:lnT>
                      <a:noFill/>
                    </a:lnT>
                    <a:lnB>
                      <a:noFill/>
                    </a:lnB>
                  </a:tcPr>
                </a:tc>
                <a:tc>
                  <a:txBody>
                    <a:bodyPr/>
                    <a:lstStyle/>
                    <a:p>
                      <a:pPr algn="l" fontAlgn="b"/>
                      <a:r>
                        <a:rPr lang="nl-NL" sz="1000" b="0" i="0" u="none" strike="noStrike">
                          <a:solidFill>
                            <a:srgbClr val="000000"/>
                          </a:solidFill>
                          <a:effectLst/>
                          <a:latin typeface="Arial" panose="020B0604020202020204" pitchFamily="34" charset="0"/>
                        </a:rPr>
                        <a:t> €              -   </a:t>
                      </a:r>
                    </a:p>
                  </a:txBody>
                  <a:tcPr marL="9525" marR="9525" marT="9525"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09818">
                <a:tc>
                  <a:txBody>
                    <a:bodyPr/>
                    <a:lstStyle/>
                    <a:p>
                      <a:pPr algn="l" fontAlgn="b"/>
                      <a:r>
                        <a:rPr lang="nl-NL" sz="1000" b="0" i="0" u="none" strike="noStrike">
                          <a:solidFill>
                            <a:srgbClr val="000000"/>
                          </a:solidFill>
                          <a:effectLst/>
                          <a:latin typeface="Arial" panose="020B0604020202020204" pitchFamily="34" charset="0"/>
                        </a:rPr>
                        <a:t>Afdracht BTW</a:t>
                      </a:r>
                    </a:p>
                  </a:txBody>
                  <a:tcPr marL="9525" marR="9525" marT="9525" marB="0" anchor="b">
                    <a:lnL>
                      <a:noFill/>
                    </a:lnL>
                    <a:lnR>
                      <a:noFill/>
                    </a:lnR>
                    <a:lnT>
                      <a:noFill/>
                    </a:lnT>
                    <a:lnB>
                      <a:noFill/>
                    </a:lnB>
                  </a:tcPr>
                </a:tc>
                <a:tc>
                  <a:txBody>
                    <a:bodyPr/>
                    <a:lstStyle/>
                    <a:p>
                      <a:pPr algn="l" fontAlgn="b"/>
                      <a:r>
                        <a:rPr lang="nl-NL" sz="1000" b="0" i="0" u="none" strike="noStrike">
                          <a:solidFill>
                            <a:srgbClr val="000000"/>
                          </a:solidFill>
                          <a:effectLst/>
                          <a:latin typeface="Arial" panose="020B0604020202020204" pitchFamily="34" charset="0"/>
                        </a:rPr>
                        <a:t> €     1.300,00 </a:t>
                      </a:r>
                    </a:p>
                  </a:txBody>
                  <a:tcPr marL="9525" marR="9525" marT="9525"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09818">
                <a:tc>
                  <a:txBody>
                    <a:bodyPr/>
                    <a:lstStyle/>
                    <a:p>
                      <a:pPr algn="l" fontAlgn="b"/>
                      <a:r>
                        <a:rPr lang="nl-NL" sz="1000" b="0" i="0" u="none" strike="noStrike">
                          <a:solidFill>
                            <a:srgbClr val="000000"/>
                          </a:solidFill>
                          <a:effectLst/>
                          <a:latin typeface="Arial" panose="020B0604020202020204" pitchFamily="34" charset="0"/>
                        </a:rPr>
                        <a:t>huur, gas, water, licht, stroom</a:t>
                      </a:r>
                    </a:p>
                  </a:txBody>
                  <a:tcPr marL="9525" marR="9525" marT="9525" marB="0" anchor="b">
                    <a:lnL>
                      <a:noFill/>
                    </a:lnL>
                    <a:lnR>
                      <a:noFill/>
                    </a:lnR>
                    <a:lnT>
                      <a:noFill/>
                    </a:lnT>
                    <a:lnB>
                      <a:noFill/>
                    </a:lnB>
                  </a:tcPr>
                </a:tc>
                <a:tc>
                  <a:txBody>
                    <a:bodyPr/>
                    <a:lstStyle/>
                    <a:p>
                      <a:pPr algn="l" fontAlgn="b"/>
                      <a:r>
                        <a:rPr lang="nl-NL" sz="1000" b="0" i="0" u="none" strike="noStrike">
                          <a:solidFill>
                            <a:srgbClr val="000000"/>
                          </a:solidFill>
                          <a:effectLst/>
                          <a:latin typeface="Arial" panose="020B0604020202020204" pitchFamily="34" charset="0"/>
                        </a:rPr>
                        <a:t> €     1.000,00 </a:t>
                      </a:r>
                    </a:p>
                  </a:txBody>
                  <a:tcPr marL="9525" marR="9525" marT="9525"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09818">
                <a:tc>
                  <a:txBody>
                    <a:bodyPr/>
                    <a:lstStyle/>
                    <a:p>
                      <a:pPr algn="l" fontAlgn="b"/>
                      <a:r>
                        <a:rPr lang="nl-NL" sz="1000" b="0" i="0" u="none" strike="noStrike">
                          <a:solidFill>
                            <a:srgbClr val="000000"/>
                          </a:solidFill>
                          <a:effectLst/>
                          <a:latin typeface="Arial" panose="020B0604020202020204" pitchFamily="34" charset="0"/>
                        </a:rPr>
                        <a:t>rente</a:t>
                      </a:r>
                    </a:p>
                  </a:txBody>
                  <a:tcPr marL="9525" marR="9525" marT="9525" marB="0" anchor="b">
                    <a:lnL>
                      <a:noFill/>
                    </a:lnL>
                    <a:lnR>
                      <a:noFill/>
                    </a:lnR>
                    <a:lnT>
                      <a:noFill/>
                    </a:lnT>
                    <a:lnB>
                      <a:noFill/>
                    </a:lnB>
                  </a:tcPr>
                </a:tc>
                <a:tc>
                  <a:txBody>
                    <a:bodyPr/>
                    <a:lstStyle/>
                    <a:p>
                      <a:pPr algn="l" fontAlgn="b"/>
                      <a:r>
                        <a:rPr lang="nl-NL" sz="1000" b="0" i="0" u="none" strike="noStrike">
                          <a:solidFill>
                            <a:srgbClr val="000000"/>
                          </a:solidFill>
                          <a:effectLst/>
                          <a:latin typeface="Arial" panose="020B0604020202020204" pitchFamily="34" charset="0"/>
                        </a:rPr>
                        <a:t> €        350,00 </a:t>
                      </a:r>
                    </a:p>
                  </a:txBody>
                  <a:tcPr marL="9525" marR="9525" marT="9525"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09818">
                <a:tc>
                  <a:txBody>
                    <a:bodyPr/>
                    <a:lstStyle/>
                    <a:p>
                      <a:pPr algn="l" fontAlgn="b"/>
                      <a:r>
                        <a:rPr lang="nl-NL" sz="1000" b="0" i="0" u="none" strike="noStrike">
                          <a:solidFill>
                            <a:srgbClr val="000000"/>
                          </a:solidFill>
                          <a:effectLst/>
                          <a:latin typeface="Arial" panose="020B0604020202020204" pitchFamily="34" charset="0"/>
                        </a:rPr>
                        <a:t>aflossingen</a:t>
                      </a:r>
                    </a:p>
                  </a:txBody>
                  <a:tcPr marL="9525" marR="9525" marT="9525" marB="0" anchor="b">
                    <a:lnL>
                      <a:noFill/>
                    </a:lnL>
                    <a:lnR>
                      <a:noFill/>
                    </a:lnR>
                    <a:lnT>
                      <a:noFill/>
                    </a:lnT>
                    <a:lnB>
                      <a:noFill/>
                    </a:lnB>
                  </a:tcPr>
                </a:tc>
                <a:tc>
                  <a:txBody>
                    <a:bodyPr/>
                    <a:lstStyle/>
                    <a:p>
                      <a:pPr algn="l" fontAlgn="b"/>
                      <a:r>
                        <a:rPr lang="nl-NL" sz="1000" b="0" i="0" u="none" strike="noStrike">
                          <a:solidFill>
                            <a:srgbClr val="000000"/>
                          </a:solidFill>
                          <a:effectLst/>
                          <a:latin typeface="Arial" panose="020B0604020202020204" pitchFamily="34" charset="0"/>
                        </a:rPr>
                        <a:t> €        300,00 </a:t>
                      </a:r>
                    </a:p>
                  </a:txBody>
                  <a:tcPr marL="9525" marR="9525" marT="9525"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09818">
                <a:tc>
                  <a:txBody>
                    <a:bodyPr/>
                    <a:lstStyle/>
                    <a:p>
                      <a:pPr algn="l" fontAlgn="b"/>
                      <a:r>
                        <a:rPr lang="nl-NL" sz="1000" b="0" i="0" u="none" strike="noStrike">
                          <a:solidFill>
                            <a:srgbClr val="000000"/>
                          </a:solidFill>
                          <a:effectLst/>
                          <a:latin typeface="Arial" panose="020B0604020202020204" pitchFamily="34" charset="0"/>
                        </a:rPr>
                        <a:t>prive opnamen</a:t>
                      </a:r>
                    </a:p>
                  </a:txBody>
                  <a:tcPr marL="9525" marR="9525" marT="9525" marB="0" anchor="b">
                    <a:lnL>
                      <a:noFill/>
                    </a:lnL>
                    <a:lnR>
                      <a:noFill/>
                    </a:lnR>
                    <a:lnT>
                      <a:noFill/>
                    </a:lnT>
                    <a:lnB>
                      <a:noFill/>
                    </a:lnB>
                  </a:tcPr>
                </a:tc>
                <a:tc>
                  <a:txBody>
                    <a:bodyPr/>
                    <a:lstStyle/>
                    <a:p>
                      <a:pPr algn="l" fontAlgn="b"/>
                      <a:r>
                        <a:rPr lang="nl-NL" sz="1000" b="0" i="0" u="none" strike="noStrike">
                          <a:solidFill>
                            <a:srgbClr val="000000"/>
                          </a:solidFill>
                          <a:effectLst/>
                          <a:latin typeface="Arial" panose="020B0604020202020204" pitchFamily="34" charset="0"/>
                        </a:rPr>
                        <a:t> €     2.000,00 </a:t>
                      </a:r>
                    </a:p>
                  </a:txBody>
                  <a:tcPr marL="9525" marR="9525" marT="9525"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09818">
                <a:tc>
                  <a:txBody>
                    <a:bodyPr/>
                    <a:lstStyle/>
                    <a:p>
                      <a:pPr algn="l" fontAlgn="b"/>
                      <a:r>
                        <a:rPr lang="nl-NL" sz="1000" b="0" i="0" u="none" strike="noStrike">
                          <a:solidFill>
                            <a:srgbClr val="000000"/>
                          </a:solidFill>
                          <a:effectLst/>
                          <a:latin typeface="Arial" panose="020B0604020202020204" pitchFamily="34" charset="0"/>
                        </a:rPr>
                        <a:t>overige uitgaven</a:t>
                      </a:r>
                    </a:p>
                  </a:txBody>
                  <a:tcPr marL="9525" marR="9525" marT="9525" marB="0" anchor="b">
                    <a:lnL>
                      <a:noFill/>
                    </a:lnL>
                    <a:lnR>
                      <a:noFill/>
                    </a:lnR>
                    <a:lnT>
                      <a:noFill/>
                    </a:lnT>
                    <a:lnB>
                      <a:noFill/>
                    </a:lnB>
                  </a:tcPr>
                </a:tc>
                <a:tc>
                  <a:txBody>
                    <a:bodyPr/>
                    <a:lstStyle/>
                    <a:p>
                      <a:pPr algn="l" fontAlgn="b"/>
                      <a:r>
                        <a:rPr lang="nl-NL" sz="1000" b="0" i="0" u="none" strike="noStrike">
                          <a:solidFill>
                            <a:srgbClr val="000000"/>
                          </a:solidFill>
                          <a:effectLst/>
                          <a:latin typeface="Arial" panose="020B0604020202020204" pitchFamily="34" charset="0"/>
                        </a:rPr>
                        <a:t> €        200,00 </a:t>
                      </a:r>
                    </a:p>
                  </a:txBody>
                  <a:tcPr marL="9525" marR="9525" marT="9525"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09818">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09818">
                <a:tc>
                  <a:txBody>
                    <a:bodyPr/>
                    <a:lstStyle/>
                    <a:p>
                      <a:pPr algn="l" fontAlgn="b"/>
                      <a:r>
                        <a:rPr lang="nl-NL" sz="1000" b="0" i="0" u="none" strike="noStrike">
                          <a:solidFill>
                            <a:srgbClr val="000000"/>
                          </a:solidFill>
                          <a:effectLst/>
                          <a:latin typeface="Arial" panose="020B0604020202020204" pitchFamily="34" charset="0"/>
                        </a:rPr>
                        <a:t>totale betalingen</a:t>
                      </a:r>
                    </a:p>
                  </a:txBody>
                  <a:tcPr marL="9525" marR="9525" marT="9525"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r>
                        <a:rPr lang="nl-NL" sz="1000" b="0" i="0" u="none" strike="noStrike">
                          <a:solidFill>
                            <a:srgbClr val="000000"/>
                          </a:solidFill>
                          <a:effectLst/>
                          <a:latin typeface="Arial" panose="020B0604020202020204" pitchFamily="34" charset="0"/>
                        </a:rPr>
                        <a:t> €          8.850,00 </a:t>
                      </a:r>
                    </a:p>
                  </a:txBody>
                  <a:tcPr marL="9525" marR="9525" marT="9525" marB="0" anchor="b">
                    <a:lnL>
                      <a:noFill/>
                    </a:lnL>
                    <a:lnR>
                      <a:noFill/>
                    </a:lnR>
                    <a:lnT>
                      <a:noFill/>
                    </a:lnT>
                    <a:lnB>
                      <a:noFill/>
                    </a:lnB>
                  </a:tcPr>
                </a:tc>
              </a:tr>
              <a:tr h="209818">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r>
              <a:tr h="209818">
                <a:tc>
                  <a:txBody>
                    <a:bodyPr/>
                    <a:lstStyle/>
                    <a:p>
                      <a:pPr algn="l" fontAlgn="b"/>
                      <a:r>
                        <a:rPr lang="nl-NL" sz="1000" b="0" i="0" u="none" strike="noStrike">
                          <a:solidFill>
                            <a:srgbClr val="000000"/>
                          </a:solidFill>
                          <a:effectLst/>
                          <a:latin typeface="Arial" panose="020B0604020202020204" pitchFamily="34" charset="0"/>
                        </a:rPr>
                        <a:t>Banksaldo</a:t>
                      </a:r>
                    </a:p>
                  </a:txBody>
                  <a:tcPr marL="9525" marR="9525" marT="9525" marB="0" anchor="b">
                    <a:lnL>
                      <a:noFill/>
                    </a:lnL>
                    <a:lnR>
                      <a:noFill/>
                    </a:lnR>
                    <a:lnT>
                      <a:noFill/>
                    </a:lnT>
                    <a:lnB>
                      <a:noFill/>
                    </a:lnB>
                  </a:tcPr>
                </a:tc>
                <a:tc>
                  <a:txBody>
                    <a:bodyPr/>
                    <a:lstStyle/>
                    <a:p>
                      <a:pPr algn="l" fontAlgn="b"/>
                      <a:endParaRPr lang="nl-NL" sz="1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r>
                        <a:rPr lang="nl-NL" sz="1000" b="0" i="0" u="none" strike="noStrike" dirty="0">
                          <a:solidFill>
                            <a:srgbClr val="000000"/>
                          </a:solidFill>
                          <a:effectLst/>
                          <a:latin typeface="Arial" panose="020B0604020202020204" pitchFamily="34" charset="0"/>
                        </a:rPr>
                        <a:t> €       -16.850,00 </a:t>
                      </a:r>
                    </a:p>
                  </a:txBody>
                  <a:tcPr marL="9525" marR="9525" marT="9525" marB="0" anchor="b">
                    <a:lnL>
                      <a:noFill/>
                    </a:lnL>
                    <a:lnR>
                      <a:noFill/>
                    </a:lnR>
                    <a:lnT>
                      <a:noFill/>
                    </a:lnT>
                    <a:lnB>
                      <a:noFill/>
                    </a:lnB>
                  </a:tcPr>
                </a:tc>
              </a:tr>
            </a:tbl>
          </a:graphicData>
        </a:graphic>
      </p:graphicFrame>
    </p:spTree>
    <p:extLst>
      <p:ext uri="{BB962C8B-B14F-4D97-AF65-F5344CB8AC3E}">
        <p14:creationId xmlns:p14="http://schemas.microsoft.com/office/powerpoint/2010/main" val="419368460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overname</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In het pand zit een stille reserve. Jongsma neemt het pand over voor € 520.000</a:t>
            </a:r>
          </a:p>
          <a:p>
            <a:r>
              <a:rPr lang="nl-NL" dirty="0" smtClean="0"/>
              <a:t>Op de balanswaarde van de inventaris wordt 10% extra afgeschreven</a:t>
            </a:r>
          </a:p>
          <a:p>
            <a:r>
              <a:rPr lang="nl-NL" dirty="0" smtClean="0"/>
              <a:t>Jongsma zal de machines voor de balanswaarde overnemen</a:t>
            </a:r>
          </a:p>
          <a:p>
            <a:r>
              <a:rPr lang="nl-NL" dirty="0" smtClean="0"/>
              <a:t>Bij de beoordeling van de goederenvoorraad wordt geconstateerd dat er voor € 13.400 incourante goederen zijn. Deze moeilijk verkoopbare goederen worden niet overgenomen</a:t>
            </a:r>
            <a:endParaRPr lang="nl-NL" dirty="0"/>
          </a:p>
        </p:txBody>
      </p:sp>
    </p:spTree>
    <p:extLst>
      <p:ext uri="{BB962C8B-B14F-4D97-AF65-F5344CB8AC3E}">
        <p14:creationId xmlns:p14="http://schemas.microsoft.com/office/powerpoint/2010/main" val="24834053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Overname	</a:t>
            </a:r>
            <a:endParaRPr lang="nl-NL" dirty="0"/>
          </a:p>
        </p:txBody>
      </p:sp>
      <p:sp>
        <p:nvSpPr>
          <p:cNvPr id="3" name="Tijdelijke aanduiding voor inhoud 2"/>
          <p:cNvSpPr>
            <a:spLocks noGrp="1"/>
          </p:cNvSpPr>
          <p:nvPr>
            <p:ph idx="1"/>
          </p:nvPr>
        </p:nvSpPr>
        <p:spPr/>
        <p:txBody>
          <a:bodyPr/>
          <a:lstStyle/>
          <a:p>
            <a:r>
              <a:rPr lang="nl-NL" dirty="0" smtClean="0"/>
              <a:t>Omdat een deel van de vorderingen dubieus is, wordt het bedrag van de debiteuren met € 18.000 verminderd</a:t>
            </a:r>
          </a:p>
          <a:p>
            <a:r>
              <a:rPr lang="nl-NL" dirty="0" smtClean="0"/>
              <a:t>Jongsma neemt het kas- en banksaldo niet over</a:t>
            </a:r>
          </a:p>
          <a:p>
            <a:r>
              <a:rPr lang="nl-NL" dirty="0" smtClean="0"/>
              <a:t>Jongsma kan de hypotheek niet overnemen. Hij moet zelf een nieuwe hypotheek sluiten</a:t>
            </a:r>
          </a:p>
          <a:p>
            <a:r>
              <a:rPr lang="nl-NL" dirty="0" smtClean="0"/>
              <a:t>De schulden aan crediteuren en de overige schulden zullen voor de balanswaarde worden overgenomen</a:t>
            </a:r>
            <a:endParaRPr lang="nl-NL" dirty="0"/>
          </a:p>
        </p:txBody>
      </p:sp>
    </p:spTree>
    <p:extLst>
      <p:ext uri="{BB962C8B-B14F-4D97-AF65-F5344CB8AC3E}">
        <p14:creationId xmlns:p14="http://schemas.microsoft.com/office/powerpoint/2010/main" val="1545048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Overname</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Jongsma moet op zijn balans ook een bedrag voor goodwill opnemen. Dit bedrag word gebaseerd op het economische resultaat van de afgelopen 3 jaar. Dit bedroeg gemiddeld                   € 58.000. Voor Jongsma zal het resultaat echter € 18.000 lager uitkomen. Hij moet rekening houden met de werkelijke waarde van het bedrijfspand. Die ligt € 300.000 hoger dan de balans van Ouderdorp aangeeft met als gevolg dat de huisvestigingskosten voor Jongsma hoger liggen. </a:t>
            </a:r>
            <a:r>
              <a:rPr lang="nl-NL" dirty="0" err="1" smtClean="0"/>
              <a:t>Rekeninghoudend</a:t>
            </a:r>
            <a:r>
              <a:rPr lang="nl-NL" dirty="0" smtClean="0"/>
              <a:t> met 5% rente en 1% overige kosten is dat: 6% van € 300.000= € 18.000. Afgesproken is dat Jongsma vijfmaal het gecorrigeerde economische resultaat van €58.000-€18.000 = € 40.000 zal betalen.</a:t>
            </a:r>
            <a:endParaRPr lang="nl-NL" dirty="0"/>
          </a:p>
        </p:txBody>
      </p:sp>
    </p:spTree>
    <p:extLst>
      <p:ext uri="{BB962C8B-B14F-4D97-AF65-F5344CB8AC3E}">
        <p14:creationId xmlns:p14="http://schemas.microsoft.com/office/powerpoint/2010/main" val="14513229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overname</a:t>
            </a:r>
            <a:endParaRPr lang="nl-NL" dirty="0"/>
          </a:p>
        </p:txBody>
      </p:sp>
      <p:sp>
        <p:nvSpPr>
          <p:cNvPr id="3" name="Tijdelijke aanduiding voor inhoud 2"/>
          <p:cNvSpPr>
            <a:spLocks noGrp="1"/>
          </p:cNvSpPr>
          <p:nvPr>
            <p:ph idx="1"/>
          </p:nvPr>
        </p:nvSpPr>
        <p:spPr/>
        <p:txBody>
          <a:bodyPr/>
          <a:lstStyle/>
          <a:p>
            <a:r>
              <a:rPr lang="nl-NL" dirty="0" smtClean="0"/>
              <a:t>Toon aan dat Jongsma het bedrag voor € 960.000,- kan overnemen.</a:t>
            </a:r>
          </a:p>
          <a:p>
            <a:r>
              <a:rPr lang="nl-NL" dirty="0" smtClean="0"/>
              <a:t>Aanwijzing tel de gecorrigeerde posten van de </a:t>
            </a:r>
            <a:r>
              <a:rPr lang="nl-NL" dirty="0" err="1" smtClean="0"/>
              <a:t>debetkant</a:t>
            </a:r>
            <a:r>
              <a:rPr lang="nl-NL" dirty="0" smtClean="0"/>
              <a:t> samen (goodwill niet vergeten). Trek daarvan het bedrag van de overgenomen schulden af. </a:t>
            </a:r>
          </a:p>
          <a:p>
            <a:r>
              <a:rPr lang="nl-NL" dirty="0" smtClean="0"/>
              <a:t>Toon aan dat de overnamesom € 440.000 is als Jongsma het bedrijfspand niet overneemt maar gaat huren van Ouderdorp. </a:t>
            </a:r>
            <a:endParaRPr lang="nl-NL" dirty="0"/>
          </a:p>
        </p:txBody>
      </p:sp>
    </p:spTree>
    <p:extLst>
      <p:ext uri="{BB962C8B-B14F-4D97-AF65-F5344CB8AC3E}">
        <p14:creationId xmlns:p14="http://schemas.microsoft.com/office/powerpoint/2010/main" val="20870704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Uitwerking overname</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1241415125"/>
              </p:ext>
            </p:extLst>
          </p:nvPr>
        </p:nvGraphicFramePr>
        <p:xfrm>
          <a:off x="3624943" y="1417641"/>
          <a:ext cx="4898570" cy="4726687"/>
        </p:xfrm>
        <a:graphic>
          <a:graphicData uri="http://schemas.openxmlformats.org/drawingml/2006/table">
            <a:tbl>
              <a:tblPr/>
              <a:tblGrid>
                <a:gridCol w="2512382"/>
                <a:gridCol w="1835530"/>
                <a:gridCol w="550658"/>
              </a:tblGrid>
              <a:tr h="337397">
                <a:tc>
                  <a:txBody>
                    <a:bodyPr/>
                    <a:lstStyle/>
                    <a:p>
                      <a:pPr algn="l" fontAlgn="b"/>
                      <a:r>
                        <a:rPr lang="nl-NL" sz="2100" b="0" i="0" u="none" strike="noStrike">
                          <a:solidFill>
                            <a:srgbClr val="000000"/>
                          </a:solidFill>
                          <a:effectLst/>
                          <a:latin typeface="Arial" panose="020B0604020202020204" pitchFamily="34" charset="0"/>
                        </a:rPr>
                        <a:t>Pand</a:t>
                      </a:r>
                    </a:p>
                  </a:txBody>
                  <a:tcPr marL="5622" marR="5622" marT="5622" marB="0" anchor="b">
                    <a:lnL>
                      <a:noFill/>
                    </a:lnL>
                    <a:lnR>
                      <a:noFill/>
                    </a:lnR>
                    <a:lnT>
                      <a:noFill/>
                    </a:lnT>
                    <a:lnB>
                      <a:noFill/>
                    </a:lnB>
                  </a:tcPr>
                </a:tc>
                <a:tc>
                  <a:txBody>
                    <a:bodyPr/>
                    <a:lstStyle/>
                    <a:p>
                      <a:pPr algn="l" fontAlgn="b"/>
                      <a:r>
                        <a:rPr lang="nl-NL" sz="2100" b="0" i="0" u="none" strike="noStrike">
                          <a:solidFill>
                            <a:srgbClr val="000000"/>
                          </a:solidFill>
                          <a:effectLst/>
                          <a:latin typeface="Arial" panose="020B0604020202020204" pitchFamily="34" charset="0"/>
                        </a:rPr>
                        <a:t> €  520.000 </a:t>
                      </a:r>
                    </a:p>
                  </a:txBody>
                  <a:tcPr marL="5622" marR="5622" marT="5622" marB="0" anchor="b">
                    <a:lnL>
                      <a:noFill/>
                    </a:lnL>
                    <a:lnR>
                      <a:noFill/>
                    </a:lnR>
                    <a:lnT>
                      <a:noFill/>
                    </a:lnT>
                    <a:lnB>
                      <a:noFill/>
                    </a:lnB>
                  </a:tcPr>
                </a:tc>
                <a:tc>
                  <a:txBody>
                    <a:bodyPr/>
                    <a:lstStyle/>
                    <a:p>
                      <a:pPr algn="l" fontAlgn="b"/>
                      <a:endParaRPr lang="nl-NL" sz="2100" b="0" i="0" u="none" strike="noStrike">
                        <a:solidFill>
                          <a:srgbClr val="000000"/>
                        </a:solidFill>
                        <a:effectLst/>
                        <a:latin typeface="Arial" panose="020B0604020202020204" pitchFamily="34" charset="0"/>
                      </a:endParaRPr>
                    </a:p>
                  </a:txBody>
                  <a:tcPr marL="5622" marR="5622" marT="5622" marB="0" anchor="b">
                    <a:lnL>
                      <a:noFill/>
                    </a:lnL>
                    <a:lnR>
                      <a:noFill/>
                    </a:lnR>
                    <a:lnT>
                      <a:noFill/>
                    </a:lnT>
                    <a:lnB>
                      <a:noFill/>
                    </a:lnB>
                  </a:tcPr>
                </a:tc>
              </a:tr>
              <a:tr h="337397">
                <a:tc>
                  <a:txBody>
                    <a:bodyPr/>
                    <a:lstStyle/>
                    <a:p>
                      <a:pPr algn="l" fontAlgn="b"/>
                      <a:r>
                        <a:rPr lang="nl-NL" sz="2100" b="0" i="0" u="none" strike="noStrike">
                          <a:solidFill>
                            <a:srgbClr val="000000"/>
                          </a:solidFill>
                          <a:effectLst/>
                          <a:latin typeface="Arial" panose="020B0604020202020204" pitchFamily="34" charset="0"/>
                        </a:rPr>
                        <a:t>inventaris</a:t>
                      </a:r>
                    </a:p>
                  </a:txBody>
                  <a:tcPr marL="5622" marR="5622" marT="5622" marB="0" anchor="b">
                    <a:lnL>
                      <a:noFill/>
                    </a:lnL>
                    <a:lnR>
                      <a:noFill/>
                    </a:lnR>
                    <a:lnT>
                      <a:noFill/>
                    </a:lnT>
                    <a:lnB>
                      <a:noFill/>
                    </a:lnB>
                  </a:tcPr>
                </a:tc>
                <a:tc>
                  <a:txBody>
                    <a:bodyPr/>
                    <a:lstStyle/>
                    <a:p>
                      <a:pPr algn="l" fontAlgn="b"/>
                      <a:r>
                        <a:rPr lang="nl-NL" sz="2100" b="0" i="0" u="none" strike="noStrike">
                          <a:solidFill>
                            <a:srgbClr val="000000"/>
                          </a:solidFill>
                          <a:effectLst/>
                          <a:latin typeface="Arial" panose="020B0604020202020204" pitchFamily="34" charset="0"/>
                        </a:rPr>
                        <a:t> €  118.800 </a:t>
                      </a:r>
                    </a:p>
                  </a:txBody>
                  <a:tcPr marL="5622" marR="5622" marT="5622" marB="0" anchor="b">
                    <a:lnL>
                      <a:noFill/>
                    </a:lnL>
                    <a:lnR>
                      <a:noFill/>
                    </a:lnR>
                    <a:lnT>
                      <a:noFill/>
                    </a:lnT>
                    <a:lnB>
                      <a:noFill/>
                    </a:lnB>
                  </a:tcPr>
                </a:tc>
                <a:tc>
                  <a:txBody>
                    <a:bodyPr/>
                    <a:lstStyle/>
                    <a:p>
                      <a:pPr algn="l" fontAlgn="b"/>
                      <a:endParaRPr lang="nl-NL" sz="2100" b="0" i="0" u="none" strike="noStrike">
                        <a:solidFill>
                          <a:srgbClr val="000000"/>
                        </a:solidFill>
                        <a:effectLst/>
                        <a:latin typeface="Arial" panose="020B0604020202020204" pitchFamily="34" charset="0"/>
                      </a:endParaRPr>
                    </a:p>
                  </a:txBody>
                  <a:tcPr marL="5622" marR="5622" marT="5622" marB="0" anchor="b">
                    <a:lnL>
                      <a:noFill/>
                    </a:lnL>
                    <a:lnR>
                      <a:noFill/>
                    </a:lnR>
                    <a:lnT>
                      <a:noFill/>
                    </a:lnT>
                    <a:lnB>
                      <a:noFill/>
                    </a:lnB>
                  </a:tcPr>
                </a:tc>
              </a:tr>
              <a:tr h="337397">
                <a:tc>
                  <a:txBody>
                    <a:bodyPr/>
                    <a:lstStyle/>
                    <a:p>
                      <a:pPr algn="l" fontAlgn="b"/>
                      <a:r>
                        <a:rPr lang="nl-NL" sz="2100" b="0" i="0" u="none" strike="noStrike">
                          <a:solidFill>
                            <a:srgbClr val="000000"/>
                          </a:solidFill>
                          <a:effectLst/>
                          <a:latin typeface="Arial" panose="020B0604020202020204" pitchFamily="34" charset="0"/>
                        </a:rPr>
                        <a:t>machines</a:t>
                      </a:r>
                    </a:p>
                  </a:txBody>
                  <a:tcPr marL="5622" marR="5622" marT="5622" marB="0" anchor="b">
                    <a:lnL>
                      <a:noFill/>
                    </a:lnL>
                    <a:lnR>
                      <a:noFill/>
                    </a:lnR>
                    <a:lnT>
                      <a:noFill/>
                    </a:lnT>
                    <a:lnB>
                      <a:noFill/>
                    </a:lnB>
                  </a:tcPr>
                </a:tc>
                <a:tc>
                  <a:txBody>
                    <a:bodyPr/>
                    <a:lstStyle/>
                    <a:p>
                      <a:pPr algn="l" fontAlgn="b"/>
                      <a:r>
                        <a:rPr lang="nl-NL" sz="2100" b="0" i="0" u="none" strike="noStrike">
                          <a:solidFill>
                            <a:srgbClr val="000000"/>
                          </a:solidFill>
                          <a:effectLst/>
                          <a:latin typeface="Arial" panose="020B0604020202020204" pitchFamily="34" charset="0"/>
                        </a:rPr>
                        <a:t> €    46.200 </a:t>
                      </a:r>
                    </a:p>
                  </a:txBody>
                  <a:tcPr marL="5622" marR="5622" marT="5622" marB="0" anchor="b">
                    <a:lnL>
                      <a:noFill/>
                    </a:lnL>
                    <a:lnR>
                      <a:noFill/>
                    </a:lnR>
                    <a:lnT>
                      <a:noFill/>
                    </a:lnT>
                    <a:lnB>
                      <a:noFill/>
                    </a:lnB>
                  </a:tcPr>
                </a:tc>
                <a:tc>
                  <a:txBody>
                    <a:bodyPr/>
                    <a:lstStyle/>
                    <a:p>
                      <a:pPr algn="l" fontAlgn="b"/>
                      <a:endParaRPr lang="nl-NL" sz="2100" b="0" i="0" u="none" strike="noStrike">
                        <a:solidFill>
                          <a:srgbClr val="000000"/>
                        </a:solidFill>
                        <a:effectLst/>
                        <a:latin typeface="Arial" panose="020B0604020202020204" pitchFamily="34" charset="0"/>
                      </a:endParaRPr>
                    </a:p>
                  </a:txBody>
                  <a:tcPr marL="5622" marR="5622" marT="5622" marB="0" anchor="b">
                    <a:lnL>
                      <a:noFill/>
                    </a:lnL>
                    <a:lnR>
                      <a:noFill/>
                    </a:lnR>
                    <a:lnT>
                      <a:noFill/>
                    </a:lnT>
                    <a:lnB>
                      <a:noFill/>
                    </a:lnB>
                  </a:tcPr>
                </a:tc>
              </a:tr>
              <a:tr h="337397">
                <a:tc>
                  <a:txBody>
                    <a:bodyPr/>
                    <a:lstStyle/>
                    <a:p>
                      <a:pPr algn="l" fontAlgn="b"/>
                      <a:r>
                        <a:rPr lang="nl-NL" sz="2100" b="0" i="0" u="none" strike="noStrike">
                          <a:solidFill>
                            <a:srgbClr val="000000"/>
                          </a:solidFill>
                          <a:effectLst/>
                          <a:latin typeface="Arial" panose="020B0604020202020204" pitchFamily="34" charset="0"/>
                        </a:rPr>
                        <a:t>goederen</a:t>
                      </a:r>
                    </a:p>
                  </a:txBody>
                  <a:tcPr marL="5622" marR="5622" marT="5622" marB="0" anchor="b">
                    <a:lnL>
                      <a:noFill/>
                    </a:lnL>
                    <a:lnR>
                      <a:noFill/>
                    </a:lnR>
                    <a:lnT>
                      <a:noFill/>
                    </a:lnT>
                    <a:lnB>
                      <a:noFill/>
                    </a:lnB>
                  </a:tcPr>
                </a:tc>
                <a:tc>
                  <a:txBody>
                    <a:bodyPr/>
                    <a:lstStyle/>
                    <a:p>
                      <a:pPr algn="l" fontAlgn="b"/>
                      <a:r>
                        <a:rPr lang="nl-NL" sz="2100" b="0" i="0" u="none" strike="noStrike">
                          <a:solidFill>
                            <a:srgbClr val="000000"/>
                          </a:solidFill>
                          <a:effectLst/>
                          <a:latin typeface="Arial" panose="020B0604020202020204" pitchFamily="34" charset="0"/>
                        </a:rPr>
                        <a:t> €  101.400 </a:t>
                      </a:r>
                    </a:p>
                  </a:txBody>
                  <a:tcPr marL="5622" marR="5622" marT="5622" marB="0" anchor="b">
                    <a:lnL>
                      <a:noFill/>
                    </a:lnL>
                    <a:lnR>
                      <a:noFill/>
                    </a:lnR>
                    <a:lnT>
                      <a:noFill/>
                    </a:lnT>
                    <a:lnB>
                      <a:noFill/>
                    </a:lnB>
                  </a:tcPr>
                </a:tc>
                <a:tc>
                  <a:txBody>
                    <a:bodyPr/>
                    <a:lstStyle/>
                    <a:p>
                      <a:pPr algn="l" fontAlgn="b"/>
                      <a:endParaRPr lang="nl-NL" sz="2100" b="0" i="0" u="none" strike="noStrike">
                        <a:solidFill>
                          <a:srgbClr val="000000"/>
                        </a:solidFill>
                        <a:effectLst/>
                        <a:latin typeface="Arial" panose="020B0604020202020204" pitchFamily="34" charset="0"/>
                      </a:endParaRPr>
                    </a:p>
                  </a:txBody>
                  <a:tcPr marL="5622" marR="5622" marT="5622" marB="0" anchor="b">
                    <a:lnL>
                      <a:noFill/>
                    </a:lnL>
                    <a:lnR>
                      <a:noFill/>
                    </a:lnR>
                    <a:lnT>
                      <a:noFill/>
                    </a:lnT>
                    <a:lnB>
                      <a:noFill/>
                    </a:lnB>
                  </a:tcPr>
                </a:tc>
              </a:tr>
              <a:tr h="337397">
                <a:tc>
                  <a:txBody>
                    <a:bodyPr/>
                    <a:lstStyle/>
                    <a:p>
                      <a:pPr algn="l" fontAlgn="b"/>
                      <a:r>
                        <a:rPr lang="nl-NL" sz="2100" b="0" i="0" u="none" strike="noStrike">
                          <a:solidFill>
                            <a:srgbClr val="000000"/>
                          </a:solidFill>
                          <a:effectLst/>
                          <a:latin typeface="Arial" panose="020B0604020202020204" pitchFamily="34" charset="0"/>
                        </a:rPr>
                        <a:t>debiteuren</a:t>
                      </a:r>
                    </a:p>
                  </a:txBody>
                  <a:tcPr marL="5622" marR="5622" marT="5622" marB="0" anchor="b">
                    <a:lnL>
                      <a:noFill/>
                    </a:lnL>
                    <a:lnR>
                      <a:noFill/>
                    </a:lnR>
                    <a:lnT>
                      <a:noFill/>
                    </a:lnT>
                    <a:lnB>
                      <a:noFill/>
                    </a:lnB>
                  </a:tcPr>
                </a:tc>
                <a:tc>
                  <a:txBody>
                    <a:bodyPr/>
                    <a:lstStyle/>
                    <a:p>
                      <a:pPr algn="l" fontAlgn="b"/>
                      <a:r>
                        <a:rPr lang="nl-NL" sz="2100" b="0" i="0" u="none" strike="noStrike">
                          <a:solidFill>
                            <a:srgbClr val="000000"/>
                          </a:solidFill>
                          <a:effectLst/>
                          <a:latin typeface="Arial" panose="020B0604020202020204" pitchFamily="34" charset="0"/>
                        </a:rPr>
                        <a:t> €    48.600 </a:t>
                      </a:r>
                    </a:p>
                  </a:txBody>
                  <a:tcPr marL="5622" marR="5622" marT="562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2100" b="0" i="0" u="none" strike="noStrike">
                          <a:solidFill>
                            <a:srgbClr val="000000"/>
                          </a:solidFill>
                          <a:effectLst/>
                          <a:latin typeface="Arial" panose="020B0604020202020204" pitchFamily="34" charset="0"/>
                        </a:rPr>
                        <a:t>+</a:t>
                      </a:r>
                    </a:p>
                  </a:txBody>
                  <a:tcPr marL="5622" marR="5622" marT="5622" marB="0" anchor="b">
                    <a:lnL>
                      <a:noFill/>
                    </a:lnL>
                    <a:lnR>
                      <a:noFill/>
                    </a:lnR>
                    <a:lnT>
                      <a:noFill/>
                    </a:lnT>
                    <a:lnB>
                      <a:noFill/>
                    </a:lnB>
                  </a:tcPr>
                </a:tc>
              </a:tr>
              <a:tr h="337397">
                <a:tc>
                  <a:txBody>
                    <a:bodyPr/>
                    <a:lstStyle/>
                    <a:p>
                      <a:pPr algn="l" fontAlgn="b"/>
                      <a:endParaRPr lang="nl-NL" sz="2100" b="0" i="0" u="none" strike="noStrike">
                        <a:solidFill>
                          <a:srgbClr val="000000"/>
                        </a:solidFill>
                        <a:effectLst/>
                        <a:latin typeface="Arial" panose="020B0604020202020204" pitchFamily="34" charset="0"/>
                      </a:endParaRPr>
                    </a:p>
                  </a:txBody>
                  <a:tcPr marL="5622" marR="5622" marT="5622" marB="0" anchor="b">
                    <a:lnL>
                      <a:noFill/>
                    </a:lnL>
                    <a:lnR>
                      <a:noFill/>
                    </a:lnR>
                    <a:lnT>
                      <a:noFill/>
                    </a:lnT>
                    <a:lnB>
                      <a:noFill/>
                    </a:lnB>
                  </a:tcPr>
                </a:tc>
                <a:tc>
                  <a:txBody>
                    <a:bodyPr/>
                    <a:lstStyle/>
                    <a:p>
                      <a:pPr algn="l" fontAlgn="b"/>
                      <a:r>
                        <a:rPr lang="nl-NL" sz="2100" b="0" i="0" u="none" strike="noStrike">
                          <a:solidFill>
                            <a:srgbClr val="000000"/>
                          </a:solidFill>
                          <a:effectLst/>
                          <a:latin typeface="Arial" panose="020B0604020202020204" pitchFamily="34" charset="0"/>
                        </a:rPr>
                        <a:t> €  835.000 </a:t>
                      </a:r>
                    </a:p>
                  </a:txBody>
                  <a:tcPr marL="5622" marR="5622" marT="562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l-NL" sz="2100" b="0" i="0" u="none" strike="noStrike">
                        <a:solidFill>
                          <a:srgbClr val="000000"/>
                        </a:solidFill>
                        <a:effectLst/>
                        <a:latin typeface="Arial" panose="020B0604020202020204" pitchFamily="34" charset="0"/>
                      </a:endParaRPr>
                    </a:p>
                  </a:txBody>
                  <a:tcPr marL="5622" marR="5622" marT="5622" marB="0" anchor="b">
                    <a:lnL>
                      <a:noFill/>
                    </a:lnL>
                    <a:lnR>
                      <a:noFill/>
                    </a:lnR>
                    <a:lnT>
                      <a:noFill/>
                    </a:lnT>
                    <a:lnB>
                      <a:noFill/>
                    </a:lnB>
                  </a:tcPr>
                </a:tc>
              </a:tr>
              <a:tr h="337397">
                <a:tc>
                  <a:txBody>
                    <a:bodyPr/>
                    <a:lstStyle/>
                    <a:p>
                      <a:pPr algn="l" fontAlgn="b"/>
                      <a:endParaRPr lang="nl-NL" sz="2100" b="0" i="0" u="none" strike="noStrike">
                        <a:solidFill>
                          <a:srgbClr val="000000"/>
                        </a:solidFill>
                        <a:effectLst/>
                        <a:latin typeface="Arial" panose="020B0604020202020204" pitchFamily="34" charset="0"/>
                      </a:endParaRPr>
                    </a:p>
                  </a:txBody>
                  <a:tcPr marL="5622" marR="5622" marT="5622" marB="0" anchor="b">
                    <a:lnL>
                      <a:noFill/>
                    </a:lnL>
                    <a:lnR>
                      <a:noFill/>
                    </a:lnR>
                    <a:lnT>
                      <a:noFill/>
                    </a:lnT>
                    <a:lnB>
                      <a:noFill/>
                    </a:lnB>
                  </a:tcPr>
                </a:tc>
                <a:tc>
                  <a:txBody>
                    <a:bodyPr/>
                    <a:lstStyle/>
                    <a:p>
                      <a:pPr algn="l" fontAlgn="b"/>
                      <a:endParaRPr lang="nl-NL" sz="2100" b="0" i="0" u="none" strike="noStrike">
                        <a:solidFill>
                          <a:srgbClr val="000000"/>
                        </a:solidFill>
                        <a:effectLst/>
                        <a:latin typeface="Arial" panose="020B0604020202020204" pitchFamily="34" charset="0"/>
                      </a:endParaRPr>
                    </a:p>
                  </a:txBody>
                  <a:tcPr marL="5622" marR="5622" marT="5622" marB="0" anchor="b">
                    <a:lnL>
                      <a:noFill/>
                    </a:lnL>
                    <a:lnR>
                      <a:noFill/>
                    </a:lnR>
                    <a:lnT>
                      <a:noFill/>
                    </a:lnT>
                    <a:lnB>
                      <a:noFill/>
                    </a:lnB>
                  </a:tcPr>
                </a:tc>
                <a:tc>
                  <a:txBody>
                    <a:bodyPr/>
                    <a:lstStyle/>
                    <a:p>
                      <a:pPr algn="l" fontAlgn="b"/>
                      <a:endParaRPr lang="nl-NL" sz="2100" b="0" i="0" u="none" strike="noStrike">
                        <a:solidFill>
                          <a:srgbClr val="000000"/>
                        </a:solidFill>
                        <a:effectLst/>
                        <a:latin typeface="Arial" panose="020B0604020202020204" pitchFamily="34" charset="0"/>
                      </a:endParaRPr>
                    </a:p>
                  </a:txBody>
                  <a:tcPr marL="5622" marR="5622" marT="5622" marB="0" anchor="b">
                    <a:lnL>
                      <a:noFill/>
                    </a:lnL>
                    <a:lnR>
                      <a:noFill/>
                    </a:lnR>
                    <a:lnT>
                      <a:noFill/>
                    </a:lnT>
                    <a:lnB>
                      <a:noFill/>
                    </a:lnB>
                  </a:tcPr>
                </a:tc>
              </a:tr>
              <a:tr h="337844">
                <a:tc>
                  <a:txBody>
                    <a:bodyPr/>
                    <a:lstStyle/>
                    <a:p>
                      <a:pPr algn="l" fontAlgn="b"/>
                      <a:r>
                        <a:rPr lang="nl-NL" sz="2100" b="0" i="0" u="none" strike="noStrike">
                          <a:solidFill>
                            <a:srgbClr val="000000"/>
                          </a:solidFill>
                          <a:effectLst/>
                          <a:latin typeface="Arial" panose="020B0604020202020204" pitchFamily="34" charset="0"/>
                        </a:rPr>
                        <a:t>crediteuren</a:t>
                      </a:r>
                    </a:p>
                  </a:txBody>
                  <a:tcPr marL="5622" marR="5622" marT="5622" marB="0" anchor="b">
                    <a:lnL>
                      <a:noFill/>
                    </a:lnL>
                    <a:lnR>
                      <a:noFill/>
                    </a:lnR>
                    <a:lnT>
                      <a:noFill/>
                    </a:lnT>
                    <a:lnB>
                      <a:noFill/>
                    </a:lnB>
                  </a:tcPr>
                </a:tc>
                <a:tc>
                  <a:txBody>
                    <a:bodyPr/>
                    <a:lstStyle/>
                    <a:p>
                      <a:pPr algn="l" fontAlgn="b"/>
                      <a:r>
                        <a:rPr lang="nl-NL" sz="2100" b="0" i="0" u="none" strike="noStrike">
                          <a:solidFill>
                            <a:srgbClr val="000000"/>
                          </a:solidFill>
                          <a:effectLst/>
                          <a:latin typeface="Arial" panose="020B0604020202020204" pitchFamily="34" charset="0"/>
                        </a:rPr>
                        <a:t> €    58.400 </a:t>
                      </a:r>
                    </a:p>
                  </a:txBody>
                  <a:tcPr marL="5622" marR="5622" marT="5622" marB="0" anchor="b">
                    <a:lnL>
                      <a:noFill/>
                    </a:lnL>
                    <a:lnR>
                      <a:noFill/>
                    </a:lnR>
                    <a:lnT>
                      <a:noFill/>
                    </a:lnT>
                    <a:lnB>
                      <a:noFill/>
                    </a:lnB>
                  </a:tcPr>
                </a:tc>
                <a:tc>
                  <a:txBody>
                    <a:bodyPr/>
                    <a:lstStyle/>
                    <a:p>
                      <a:pPr algn="l" fontAlgn="b"/>
                      <a:endParaRPr lang="nl-NL" sz="2100" b="0" i="0" u="none" strike="noStrike">
                        <a:solidFill>
                          <a:srgbClr val="000000"/>
                        </a:solidFill>
                        <a:effectLst/>
                        <a:latin typeface="Arial" panose="020B0604020202020204" pitchFamily="34" charset="0"/>
                      </a:endParaRPr>
                    </a:p>
                  </a:txBody>
                  <a:tcPr marL="5622" marR="5622" marT="5622" marB="0" anchor="b">
                    <a:lnL>
                      <a:noFill/>
                    </a:lnL>
                    <a:lnR>
                      <a:noFill/>
                    </a:lnR>
                    <a:lnT>
                      <a:noFill/>
                    </a:lnT>
                    <a:lnB>
                      <a:noFill/>
                    </a:lnB>
                  </a:tcPr>
                </a:tc>
              </a:tr>
              <a:tr h="337844">
                <a:tc>
                  <a:txBody>
                    <a:bodyPr/>
                    <a:lstStyle/>
                    <a:p>
                      <a:pPr algn="l" fontAlgn="b"/>
                      <a:r>
                        <a:rPr lang="nl-NL" sz="2100" b="0" i="0" u="none" strike="noStrike">
                          <a:solidFill>
                            <a:srgbClr val="000000"/>
                          </a:solidFill>
                          <a:effectLst/>
                          <a:latin typeface="Arial" panose="020B0604020202020204" pitchFamily="34" charset="0"/>
                        </a:rPr>
                        <a:t>overige schulden</a:t>
                      </a:r>
                    </a:p>
                  </a:txBody>
                  <a:tcPr marL="5622" marR="5622" marT="5622" marB="0" anchor="b">
                    <a:lnL>
                      <a:noFill/>
                    </a:lnL>
                    <a:lnR>
                      <a:noFill/>
                    </a:lnR>
                    <a:lnT>
                      <a:noFill/>
                    </a:lnT>
                    <a:lnB>
                      <a:noFill/>
                    </a:lnB>
                  </a:tcPr>
                </a:tc>
                <a:tc>
                  <a:txBody>
                    <a:bodyPr/>
                    <a:lstStyle/>
                    <a:p>
                      <a:pPr algn="l" fontAlgn="b"/>
                      <a:r>
                        <a:rPr lang="nl-NL" sz="2100" b="0" i="0" u="none" strike="noStrike">
                          <a:solidFill>
                            <a:srgbClr val="000000"/>
                          </a:solidFill>
                          <a:effectLst/>
                          <a:latin typeface="Arial" panose="020B0604020202020204" pitchFamily="34" charset="0"/>
                        </a:rPr>
                        <a:t> €    16.600 </a:t>
                      </a:r>
                    </a:p>
                  </a:txBody>
                  <a:tcPr marL="5622" marR="5622" marT="562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2100" b="0" i="0" u="none" strike="noStrike">
                          <a:solidFill>
                            <a:srgbClr val="000000"/>
                          </a:solidFill>
                          <a:effectLst/>
                          <a:latin typeface="Arial" panose="020B0604020202020204" pitchFamily="34" charset="0"/>
                        </a:rPr>
                        <a:t>-</a:t>
                      </a:r>
                    </a:p>
                  </a:txBody>
                  <a:tcPr marL="5622" marR="5622" marT="5622" marB="0" anchor="b">
                    <a:lnL>
                      <a:noFill/>
                    </a:lnL>
                    <a:lnR>
                      <a:noFill/>
                    </a:lnR>
                    <a:lnT>
                      <a:noFill/>
                    </a:lnT>
                    <a:lnB>
                      <a:noFill/>
                    </a:lnB>
                  </a:tcPr>
                </a:tc>
              </a:tr>
              <a:tr h="337844">
                <a:tc>
                  <a:txBody>
                    <a:bodyPr/>
                    <a:lstStyle/>
                    <a:p>
                      <a:pPr algn="l" fontAlgn="b"/>
                      <a:endParaRPr lang="nl-NL" sz="2100" b="0" i="0" u="none" strike="noStrike">
                        <a:solidFill>
                          <a:srgbClr val="000000"/>
                        </a:solidFill>
                        <a:effectLst/>
                        <a:latin typeface="Arial" panose="020B0604020202020204" pitchFamily="34" charset="0"/>
                      </a:endParaRPr>
                    </a:p>
                  </a:txBody>
                  <a:tcPr marL="5622" marR="5622" marT="5622" marB="0" anchor="b">
                    <a:lnL>
                      <a:noFill/>
                    </a:lnL>
                    <a:lnR>
                      <a:noFill/>
                    </a:lnR>
                    <a:lnT>
                      <a:noFill/>
                    </a:lnT>
                    <a:lnB>
                      <a:noFill/>
                    </a:lnB>
                  </a:tcPr>
                </a:tc>
                <a:tc>
                  <a:txBody>
                    <a:bodyPr/>
                    <a:lstStyle/>
                    <a:p>
                      <a:pPr algn="l" fontAlgn="b"/>
                      <a:r>
                        <a:rPr lang="nl-NL" sz="2100" b="0" i="0" u="none" strike="noStrike">
                          <a:solidFill>
                            <a:srgbClr val="000000"/>
                          </a:solidFill>
                          <a:effectLst/>
                          <a:latin typeface="Arial" panose="020B0604020202020204" pitchFamily="34" charset="0"/>
                        </a:rPr>
                        <a:t> €  760.000 </a:t>
                      </a:r>
                    </a:p>
                  </a:txBody>
                  <a:tcPr marL="5622" marR="5622" marT="562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l-NL" sz="2100" b="0" i="0" u="none" strike="noStrike">
                        <a:solidFill>
                          <a:srgbClr val="000000"/>
                        </a:solidFill>
                        <a:effectLst/>
                        <a:latin typeface="Arial" panose="020B0604020202020204" pitchFamily="34" charset="0"/>
                      </a:endParaRPr>
                    </a:p>
                  </a:txBody>
                  <a:tcPr marL="5622" marR="5622" marT="5622" marB="0" anchor="b">
                    <a:lnL>
                      <a:noFill/>
                    </a:lnL>
                    <a:lnR>
                      <a:noFill/>
                    </a:lnR>
                    <a:lnT>
                      <a:noFill/>
                    </a:lnT>
                    <a:lnB>
                      <a:noFill/>
                    </a:lnB>
                  </a:tcPr>
                </a:tc>
              </a:tr>
              <a:tr h="337844">
                <a:tc>
                  <a:txBody>
                    <a:bodyPr/>
                    <a:lstStyle/>
                    <a:p>
                      <a:pPr algn="l" fontAlgn="b"/>
                      <a:endParaRPr lang="nl-NL" sz="2100" b="0" i="0" u="none" strike="noStrike">
                        <a:solidFill>
                          <a:srgbClr val="000000"/>
                        </a:solidFill>
                        <a:effectLst/>
                        <a:latin typeface="Arial" panose="020B0604020202020204" pitchFamily="34" charset="0"/>
                      </a:endParaRPr>
                    </a:p>
                  </a:txBody>
                  <a:tcPr marL="5622" marR="5622" marT="5622" marB="0" anchor="b">
                    <a:lnL>
                      <a:noFill/>
                    </a:lnL>
                    <a:lnR>
                      <a:noFill/>
                    </a:lnR>
                    <a:lnT>
                      <a:noFill/>
                    </a:lnT>
                    <a:lnB>
                      <a:noFill/>
                    </a:lnB>
                  </a:tcPr>
                </a:tc>
                <a:tc>
                  <a:txBody>
                    <a:bodyPr/>
                    <a:lstStyle/>
                    <a:p>
                      <a:pPr algn="l" fontAlgn="b"/>
                      <a:endParaRPr lang="nl-NL" sz="2100" b="0" i="0" u="none" strike="noStrike">
                        <a:solidFill>
                          <a:srgbClr val="000000"/>
                        </a:solidFill>
                        <a:effectLst/>
                        <a:latin typeface="Arial" panose="020B0604020202020204" pitchFamily="34" charset="0"/>
                      </a:endParaRPr>
                    </a:p>
                  </a:txBody>
                  <a:tcPr marL="5622" marR="5622" marT="5622" marB="0" anchor="b">
                    <a:lnL>
                      <a:noFill/>
                    </a:lnL>
                    <a:lnR>
                      <a:noFill/>
                    </a:lnR>
                    <a:lnT>
                      <a:noFill/>
                    </a:lnT>
                    <a:lnB>
                      <a:noFill/>
                    </a:lnB>
                  </a:tcPr>
                </a:tc>
                <a:tc>
                  <a:txBody>
                    <a:bodyPr/>
                    <a:lstStyle/>
                    <a:p>
                      <a:pPr algn="l" fontAlgn="b"/>
                      <a:endParaRPr lang="nl-NL" sz="2100" b="0" i="0" u="none" strike="noStrike">
                        <a:solidFill>
                          <a:srgbClr val="000000"/>
                        </a:solidFill>
                        <a:effectLst/>
                        <a:latin typeface="Arial" panose="020B0604020202020204" pitchFamily="34" charset="0"/>
                      </a:endParaRPr>
                    </a:p>
                  </a:txBody>
                  <a:tcPr marL="5622" marR="5622" marT="5622" marB="0" anchor="b">
                    <a:lnL>
                      <a:noFill/>
                    </a:lnL>
                    <a:lnR>
                      <a:noFill/>
                    </a:lnR>
                    <a:lnT>
                      <a:noFill/>
                    </a:lnT>
                    <a:lnB>
                      <a:noFill/>
                    </a:lnB>
                  </a:tcPr>
                </a:tc>
              </a:tr>
              <a:tr h="337844">
                <a:tc>
                  <a:txBody>
                    <a:bodyPr/>
                    <a:lstStyle/>
                    <a:p>
                      <a:pPr algn="l" fontAlgn="b"/>
                      <a:r>
                        <a:rPr lang="nl-NL" sz="2100" b="0" i="0" u="none" strike="noStrike">
                          <a:solidFill>
                            <a:srgbClr val="000000"/>
                          </a:solidFill>
                          <a:effectLst/>
                          <a:latin typeface="Arial" panose="020B0604020202020204" pitchFamily="34" charset="0"/>
                        </a:rPr>
                        <a:t>Goodwill</a:t>
                      </a:r>
                    </a:p>
                  </a:txBody>
                  <a:tcPr marL="5622" marR="5622" marT="5622" marB="0" anchor="b">
                    <a:lnL>
                      <a:noFill/>
                    </a:lnL>
                    <a:lnR>
                      <a:noFill/>
                    </a:lnR>
                    <a:lnT>
                      <a:noFill/>
                    </a:lnT>
                    <a:lnB>
                      <a:noFill/>
                    </a:lnB>
                  </a:tcPr>
                </a:tc>
                <a:tc>
                  <a:txBody>
                    <a:bodyPr/>
                    <a:lstStyle/>
                    <a:p>
                      <a:pPr algn="l" fontAlgn="b"/>
                      <a:endParaRPr lang="nl-NL" sz="2100" b="0" i="0" u="none" strike="noStrike">
                        <a:solidFill>
                          <a:srgbClr val="000000"/>
                        </a:solidFill>
                        <a:effectLst/>
                        <a:latin typeface="Arial" panose="020B0604020202020204" pitchFamily="34" charset="0"/>
                      </a:endParaRPr>
                    </a:p>
                  </a:txBody>
                  <a:tcPr marL="5622" marR="5622" marT="5622" marB="0" anchor="b">
                    <a:lnL>
                      <a:noFill/>
                    </a:lnL>
                    <a:lnR>
                      <a:noFill/>
                    </a:lnR>
                    <a:lnT>
                      <a:noFill/>
                    </a:lnT>
                    <a:lnB>
                      <a:noFill/>
                    </a:lnB>
                  </a:tcPr>
                </a:tc>
                <a:tc>
                  <a:txBody>
                    <a:bodyPr/>
                    <a:lstStyle/>
                    <a:p>
                      <a:pPr algn="l" fontAlgn="b"/>
                      <a:endParaRPr lang="nl-NL" sz="2100" b="0" i="0" u="none" strike="noStrike">
                        <a:solidFill>
                          <a:srgbClr val="000000"/>
                        </a:solidFill>
                        <a:effectLst/>
                        <a:latin typeface="Arial" panose="020B0604020202020204" pitchFamily="34" charset="0"/>
                      </a:endParaRPr>
                    </a:p>
                  </a:txBody>
                  <a:tcPr marL="5622" marR="5622" marT="5622" marB="0" anchor="b">
                    <a:lnL>
                      <a:noFill/>
                    </a:lnL>
                    <a:lnR>
                      <a:noFill/>
                    </a:lnR>
                    <a:lnT>
                      <a:noFill/>
                    </a:lnT>
                    <a:lnB>
                      <a:noFill/>
                    </a:lnB>
                  </a:tcPr>
                </a:tc>
              </a:tr>
              <a:tr h="337844">
                <a:tc>
                  <a:txBody>
                    <a:bodyPr/>
                    <a:lstStyle/>
                    <a:p>
                      <a:pPr algn="l" fontAlgn="b"/>
                      <a:r>
                        <a:rPr lang="nl-NL" sz="2100" b="0" i="0" u="none" strike="noStrike">
                          <a:solidFill>
                            <a:srgbClr val="000000"/>
                          </a:solidFill>
                          <a:effectLst/>
                          <a:latin typeface="Arial" panose="020B0604020202020204" pitchFamily="34" charset="0"/>
                        </a:rPr>
                        <a:t>5 x € 40.000</a:t>
                      </a:r>
                    </a:p>
                  </a:txBody>
                  <a:tcPr marL="5622" marR="5622" marT="5622" marB="0" anchor="b">
                    <a:lnL>
                      <a:noFill/>
                    </a:lnL>
                    <a:lnR>
                      <a:noFill/>
                    </a:lnR>
                    <a:lnT>
                      <a:noFill/>
                    </a:lnT>
                    <a:lnB>
                      <a:noFill/>
                    </a:lnB>
                  </a:tcPr>
                </a:tc>
                <a:tc>
                  <a:txBody>
                    <a:bodyPr/>
                    <a:lstStyle/>
                    <a:p>
                      <a:pPr algn="l" fontAlgn="b"/>
                      <a:r>
                        <a:rPr lang="nl-NL" sz="2100" b="0" i="0" u="none" strike="noStrike">
                          <a:solidFill>
                            <a:srgbClr val="000000"/>
                          </a:solidFill>
                          <a:effectLst/>
                          <a:latin typeface="Arial" panose="020B0604020202020204" pitchFamily="34" charset="0"/>
                        </a:rPr>
                        <a:t> €  200.000 </a:t>
                      </a:r>
                    </a:p>
                  </a:txBody>
                  <a:tcPr marL="5622" marR="5622" marT="562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2100" b="0" i="0" u="none" strike="noStrike">
                          <a:solidFill>
                            <a:srgbClr val="000000"/>
                          </a:solidFill>
                          <a:effectLst/>
                          <a:latin typeface="Arial" panose="020B0604020202020204" pitchFamily="34" charset="0"/>
                        </a:rPr>
                        <a:t>+</a:t>
                      </a:r>
                    </a:p>
                  </a:txBody>
                  <a:tcPr marL="5622" marR="5622" marT="5622" marB="0" anchor="b">
                    <a:lnL>
                      <a:noFill/>
                    </a:lnL>
                    <a:lnR>
                      <a:noFill/>
                    </a:lnR>
                    <a:lnT>
                      <a:noFill/>
                    </a:lnT>
                    <a:lnB>
                      <a:noFill/>
                    </a:lnB>
                  </a:tcPr>
                </a:tc>
              </a:tr>
              <a:tr h="337844">
                <a:tc>
                  <a:txBody>
                    <a:bodyPr/>
                    <a:lstStyle/>
                    <a:p>
                      <a:pPr algn="l" fontAlgn="b"/>
                      <a:endParaRPr lang="nl-NL" sz="2100" b="0" i="0" u="none" strike="noStrike">
                        <a:solidFill>
                          <a:srgbClr val="000000"/>
                        </a:solidFill>
                        <a:effectLst/>
                        <a:latin typeface="Arial" panose="020B0604020202020204" pitchFamily="34" charset="0"/>
                      </a:endParaRPr>
                    </a:p>
                  </a:txBody>
                  <a:tcPr marL="5622" marR="5622" marT="5622" marB="0" anchor="b">
                    <a:lnL>
                      <a:noFill/>
                    </a:lnL>
                    <a:lnR>
                      <a:noFill/>
                    </a:lnR>
                    <a:lnT>
                      <a:noFill/>
                    </a:lnT>
                    <a:lnB>
                      <a:noFill/>
                    </a:lnB>
                  </a:tcPr>
                </a:tc>
                <a:tc>
                  <a:txBody>
                    <a:bodyPr/>
                    <a:lstStyle/>
                    <a:p>
                      <a:pPr algn="l" fontAlgn="b"/>
                      <a:r>
                        <a:rPr lang="nl-NL" sz="2100" b="0" i="0" u="none" strike="noStrike">
                          <a:solidFill>
                            <a:srgbClr val="000000"/>
                          </a:solidFill>
                          <a:effectLst/>
                          <a:latin typeface="Arial" panose="020B0604020202020204" pitchFamily="34" charset="0"/>
                        </a:rPr>
                        <a:t> €  960.000 </a:t>
                      </a:r>
                    </a:p>
                  </a:txBody>
                  <a:tcPr marL="5622" marR="5622" marT="562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l-NL" sz="2100" b="0" i="0" u="none" strike="noStrike" dirty="0">
                        <a:solidFill>
                          <a:srgbClr val="000000"/>
                        </a:solidFill>
                        <a:effectLst/>
                        <a:latin typeface="Arial" panose="020B0604020202020204" pitchFamily="34" charset="0"/>
                      </a:endParaRPr>
                    </a:p>
                  </a:txBody>
                  <a:tcPr marL="5622" marR="5622" marT="5622" marB="0" anchor="b">
                    <a:lnL>
                      <a:noFill/>
                    </a:lnL>
                    <a:lnR>
                      <a:noFill/>
                    </a:lnR>
                    <a:lnT>
                      <a:noFill/>
                    </a:lnT>
                    <a:lnB>
                      <a:noFill/>
                    </a:lnB>
                  </a:tcPr>
                </a:tc>
              </a:tr>
            </a:tbl>
          </a:graphicData>
        </a:graphic>
      </p:graphicFrame>
    </p:spTree>
    <p:extLst>
      <p:ext uri="{BB962C8B-B14F-4D97-AF65-F5344CB8AC3E}">
        <p14:creationId xmlns:p14="http://schemas.microsoft.com/office/powerpoint/2010/main" val="245575817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overname</a:t>
            </a:r>
            <a:endParaRPr lang="nl-NL" dirty="0"/>
          </a:p>
        </p:txBody>
      </p:sp>
      <p:sp>
        <p:nvSpPr>
          <p:cNvPr id="3" name="Tijdelijke aanduiding voor inhoud 2"/>
          <p:cNvSpPr>
            <a:spLocks noGrp="1"/>
          </p:cNvSpPr>
          <p:nvPr>
            <p:ph idx="1"/>
          </p:nvPr>
        </p:nvSpPr>
        <p:spPr/>
        <p:txBody>
          <a:bodyPr/>
          <a:lstStyle/>
          <a:p>
            <a:r>
              <a:rPr lang="nl-NL" dirty="0" smtClean="0"/>
              <a:t>B) € 960.000 - € 520.000 = € 440.000</a:t>
            </a:r>
          </a:p>
          <a:p>
            <a:r>
              <a:rPr lang="nl-NL" dirty="0" smtClean="0"/>
              <a:t>Waarde van het pand moet niet mee worden geteld </a:t>
            </a:r>
            <a:r>
              <a:rPr lang="nl-NL" dirty="0" err="1" smtClean="0"/>
              <a:t>ivm</a:t>
            </a:r>
            <a:r>
              <a:rPr lang="nl-NL" dirty="0" smtClean="0"/>
              <a:t> huren van pand in plaats van kopen van pand</a:t>
            </a:r>
            <a:endParaRPr lang="nl-NL" dirty="0"/>
          </a:p>
        </p:txBody>
      </p:sp>
    </p:spTree>
    <p:extLst>
      <p:ext uri="{BB962C8B-B14F-4D97-AF65-F5344CB8AC3E}">
        <p14:creationId xmlns:p14="http://schemas.microsoft.com/office/powerpoint/2010/main" val="83654547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fusie</a:t>
            </a:r>
            <a:endParaRPr lang="nl-NL" dirty="0"/>
          </a:p>
        </p:txBody>
      </p:sp>
      <p:sp>
        <p:nvSpPr>
          <p:cNvPr id="3" name="Tijdelijke aanduiding voor inhoud 2"/>
          <p:cNvSpPr>
            <a:spLocks noGrp="1"/>
          </p:cNvSpPr>
          <p:nvPr>
            <p:ph idx="1"/>
          </p:nvPr>
        </p:nvSpPr>
        <p:spPr/>
        <p:txBody>
          <a:bodyPr/>
          <a:lstStyle/>
          <a:p>
            <a:r>
              <a:rPr lang="nl-NL" dirty="0" smtClean="0"/>
              <a:t>Fusie is als 2 gelijkwaardige bedrijven samen gaan. </a:t>
            </a:r>
          </a:p>
          <a:p>
            <a:r>
              <a:rPr lang="nl-NL" dirty="0" smtClean="0"/>
              <a:t>Hierbij worden alle balansposten bij elkaar opgeteld. Sommige balansposten zullen opnieuw moeten worden gewaardeerd. </a:t>
            </a:r>
            <a:endParaRPr lang="nl-NL" dirty="0"/>
          </a:p>
        </p:txBody>
      </p:sp>
    </p:spTree>
    <p:extLst>
      <p:ext uri="{BB962C8B-B14F-4D97-AF65-F5344CB8AC3E}">
        <p14:creationId xmlns:p14="http://schemas.microsoft.com/office/powerpoint/2010/main" val="1371699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fusie</a:t>
            </a:r>
            <a:endParaRPr lang="nl-NL" dirty="0"/>
          </a:p>
        </p:txBody>
      </p:sp>
      <p:graphicFrame>
        <p:nvGraphicFramePr>
          <p:cNvPr id="4" name="Tijdelijke aanduiding voor inhoud 3"/>
          <p:cNvGraphicFramePr>
            <a:graphicFrameLocks noGrp="1"/>
          </p:cNvGraphicFramePr>
          <p:nvPr>
            <p:ph idx="1"/>
          </p:nvPr>
        </p:nvGraphicFramePr>
        <p:xfrm>
          <a:off x="1295400" y="1897221"/>
          <a:ext cx="9601200" cy="3931920"/>
        </p:xfrm>
        <a:graphic>
          <a:graphicData uri="http://schemas.openxmlformats.org/drawingml/2006/table">
            <a:tbl>
              <a:tblPr/>
              <a:tblGrid>
                <a:gridCol w="2781300"/>
                <a:gridCol w="2032000"/>
                <a:gridCol w="2743200"/>
                <a:gridCol w="2044700"/>
              </a:tblGrid>
              <a:tr h="388620">
                <a:tc>
                  <a:txBody>
                    <a:bodyPr/>
                    <a:lstStyle/>
                    <a:p>
                      <a:pPr algn="l" fontAlgn="b"/>
                      <a:r>
                        <a:rPr lang="nl-NL" sz="2800" b="0"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2800" b="0" i="0" u="none" strike="noStrike">
                          <a:solidFill>
                            <a:srgbClr val="000000"/>
                          </a:solidFill>
                          <a:effectLst/>
                          <a:latin typeface="Arial" panose="020B0604020202020204" pitchFamily="34" charset="0"/>
                        </a:rPr>
                        <a:t> balans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2800" b="0" i="0" u="none" strike="noStrike">
                          <a:solidFill>
                            <a:srgbClr val="000000"/>
                          </a:solidFill>
                          <a:effectLst/>
                          <a:latin typeface="Arial" panose="020B0604020202020204" pitchFamily="34" charset="0"/>
                        </a:rPr>
                        <a:t>A. Alberts</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2800" b="0"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r>
              <a:tr h="381000">
                <a:tc>
                  <a:txBody>
                    <a:bodyPr/>
                    <a:lstStyle/>
                    <a:p>
                      <a:pPr algn="l" fontAlgn="b"/>
                      <a:r>
                        <a:rPr lang="nl-NL" sz="2800" b="0" i="0" u="none" strike="noStrike">
                          <a:solidFill>
                            <a:srgbClr val="000000"/>
                          </a:solidFill>
                          <a:effectLst/>
                          <a:latin typeface="Arial" panose="020B0604020202020204" pitchFamily="34" charset="0"/>
                        </a:rPr>
                        <a:t>pand a</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nl-NL" sz="2800" b="0" i="0" u="none" strike="noStrike">
                          <a:solidFill>
                            <a:srgbClr val="000000"/>
                          </a:solidFill>
                          <a:effectLst/>
                          <a:latin typeface="Arial" panose="020B0604020202020204" pitchFamily="34" charset="0"/>
                        </a:rPr>
                        <a:t> €  700.000 </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nl-NL" sz="2800" b="0" i="0" u="none" strike="noStrike">
                          <a:solidFill>
                            <a:srgbClr val="000000"/>
                          </a:solidFill>
                          <a:effectLst/>
                          <a:latin typeface="Arial" panose="020B0604020202020204" pitchFamily="34" charset="0"/>
                        </a:rPr>
                        <a:t>eigen vermogen</a:t>
                      </a:r>
                    </a:p>
                  </a:txBody>
                  <a:tcPr marL="7620" marR="7620" marT="762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nl-NL" sz="2800" b="0" i="0" u="none" strike="noStrike">
                          <a:solidFill>
                            <a:srgbClr val="000000"/>
                          </a:solidFill>
                          <a:effectLst/>
                          <a:latin typeface="Arial" panose="020B0604020202020204" pitchFamily="34" charset="0"/>
                        </a:rPr>
                        <a:t> €  206.800 </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r>
              <a:tr h="388620">
                <a:tc>
                  <a:txBody>
                    <a:bodyPr/>
                    <a:lstStyle/>
                    <a:p>
                      <a:pPr algn="l" fontAlgn="b"/>
                      <a:r>
                        <a:rPr lang="nl-NL" sz="2800" b="0" i="0" u="none" strike="noStrike">
                          <a:solidFill>
                            <a:srgbClr val="000000"/>
                          </a:solidFill>
                          <a:effectLst/>
                          <a:latin typeface="Arial" panose="020B0604020202020204" pitchFamily="34" charset="0"/>
                        </a:rPr>
                        <a:t>inventaris</a:t>
                      </a:r>
                    </a:p>
                  </a:txBody>
                  <a:tcPr marL="7620" marR="7620" marT="7620" marB="0" anchor="b">
                    <a:lnL>
                      <a:noFill/>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    85.800 </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hypotheek</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  486.000 </a:t>
                      </a:r>
                    </a:p>
                  </a:txBody>
                  <a:tcPr marL="7620" marR="7620" marT="7620" marB="0" anchor="b">
                    <a:lnL>
                      <a:noFill/>
                    </a:lnL>
                    <a:lnR>
                      <a:noFill/>
                    </a:lnR>
                    <a:lnT>
                      <a:noFill/>
                    </a:lnT>
                    <a:lnB>
                      <a:noFill/>
                    </a:lnB>
                  </a:tcPr>
                </a:tc>
              </a:tr>
              <a:tr h="381000">
                <a:tc>
                  <a:txBody>
                    <a:bodyPr/>
                    <a:lstStyle/>
                    <a:p>
                      <a:pPr algn="l" fontAlgn="b"/>
                      <a:r>
                        <a:rPr lang="nl-NL" sz="2800" b="0" i="0" u="none" strike="noStrike">
                          <a:solidFill>
                            <a:srgbClr val="000000"/>
                          </a:solidFill>
                          <a:effectLst/>
                          <a:latin typeface="Arial" panose="020B0604020202020204" pitchFamily="34" charset="0"/>
                        </a:rPr>
                        <a:t>goederen</a:t>
                      </a:r>
                    </a:p>
                  </a:txBody>
                  <a:tcPr marL="7620" marR="7620" marT="7620" marB="0" anchor="b">
                    <a:lnL>
                      <a:noFill/>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  120.300 </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bank</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  173.900 </a:t>
                      </a:r>
                    </a:p>
                  </a:txBody>
                  <a:tcPr marL="7620" marR="7620" marT="7620" marB="0" anchor="b">
                    <a:lnL>
                      <a:noFill/>
                    </a:lnL>
                    <a:lnR>
                      <a:noFill/>
                    </a:lnR>
                    <a:lnT>
                      <a:noFill/>
                    </a:lnT>
                    <a:lnB>
                      <a:noFill/>
                    </a:lnB>
                  </a:tcPr>
                </a:tc>
              </a:tr>
              <a:tr h="381000">
                <a:tc>
                  <a:txBody>
                    <a:bodyPr/>
                    <a:lstStyle/>
                    <a:p>
                      <a:pPr algn="l" fontAlgn="b"/>
                      <a:r>
                        <a:rPr lang="nl-NL" sz="2800" b="0" i="0" u="none" strike="noStrike">
                          <a:solidFill>
                            <a:srgbClr val="000000"/>
                          </a:solidFill>
                          <a:effectLst/>
                          <a:latin typeface="Arial" panose="020B0604020202020204" pitchFamily="34" charset="0"/>
                        </a:rPr>
                        <a:t>debiteuren</a:t>
                      </a:r>
                    </a:p>
                  </a:txBody>
                  <a:tcPr marL="7620" marR="7620" marT="7620" marB="0" anchor="b">
                    <a:lnL>
                      <a:noFill/>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    79.500 </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crediteuren</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  109.800 </a:t>
                      </a:r>
                    </a:p>
                  </a:txBody>
                  <a:tcPr marL="7620" marR="7620" marT="7620" marB="0" anchor="b">
                    <a:lnL>
                      <a:noFill/>
                    </a:lnL>
                    <a:lnR>
                      <a:noFill/>
                    </a:lnR>
                    <a:lnT>
                      <a:noFill/>
                    </a:lnT>
                    <a:lnB>
                      <a:noFill/>
                    </a:lnB>
                  </a:tcPr>
                </a:tc>
              </a:tr>
              <a:tr h="388620">
                <a:tc>
                  <a:txBody>
                    <a:bodyPr/>
                    <a:lstStyle/>
                    <a:p>
                      <a:pPr algn="l" fontAlgn="b"/>
                      <a:r>
                        <a:rPr lang="nl-NL" sz="2800" b="0" i="0" u="none" strike="noStrike">
                          <a:solidFill>
                            <a:srgbClr val="000000"/>
                          </a:solidFill>
                          <a:effectLst/>
                          <a:latin typeface="Arial" panose="020B0604020202020204" pitchFamily="34" charset="0"/>
                        </a:rPr>
                        <a:t>kas</a:t>
                      </a:r>
                    </a:p>
                  </a:txBody>
                  <a:tcPr marL="7620" marR="7620" marT="7620" marB="0" anchor="b">
                    <a:lnL>
                      <a:noFill/>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      3.800 </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te betalen BTW</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    12.900 </a:t>
                      </a:r>
                    </a:p>
                  </a:txBody>
                  <a:tcPr marL="7620" marR="7620" marT="7620" marB="0" anchor="b">
                    <a:lnL>
                      <a:noFill/>
                    </a:lnL>
                    <a:lnR>
                      <a:noFill/>
                    </a:lnR>
                    <a:lnT>
                      <a:noFill/>
                    </a:lnT>
                    <a:lnB>
                      <a:noFill/>
                    </a:lnB>
                  </a:tcPr>
                </a:tc>
              </a:tr>
              <a:tr h="441960">
                <a:tc>
                  <a:txBody>
                    <a:bodyPr/>
                    <a:lstStyle/>
                    <a:p>
                      <a:pPr algn="l" fontAlgn="b"/>
                      <a:endParaRPr lang="nl-NL" sz="28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a:t>
                      </a:r>
                    </a:p>
                  </a:txBody>
                  <a:tcPr marL="7620" marR="7620" marT="762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nl-NL" sz="2800" b="0" i="0" u="none" strike="noStrike">
                        <a:solidFill>
                          <a:srgbClr val="000000"/>
                        </a:solidFill>
                        <a:effectLst/>
                        <a:latin typeface="Arial" panose="020B0604020202020204" pitchFamily="34" charset="0"/>
                      </a:endParaRP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r>
              <a:tr h="441960">
                <a:tc>
                  <a:txBody>
                    <a:bodyPr/>
                    <a:lstStyle/>
                    <a:p>
                      <a:pPr algn="l" fontAlgn="b"/>
                      <a:endParaRPr lang="nl-NL" sz="28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  989.400 </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nl-NL" sz="2800" b="0" i="0" u="none" strike="noStrike">
                        <a:solidFill>
                          <a:srgbClr val="000000"/>
                        </a:solidFill>
                        <a:effectLst/>
                        <a:latin typeface="Arial" panose="020B0604020202020204" pitchFamily="34" charset="0"/>
                      </a:endParaRP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  989.400 </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r>
              <a:tr h="441960">
                <a:tc>
                  <a:txBody>
                    <a:bodyPr/>
                    <a:lstStyle/>
                    <a:p>
                      <a:pPr algn="l" fontAlgn="b"/>
                      <a:endParaRPr lang="nl-NL" sz="28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nl-NL" sz="2800" b="0" i="0" u="none" strike="noStrike">
                        <a:solidFill>
                          <a:srgbClr val="000000"/>
                        </a:solidFill>
                        <a:effectLst/>
                        <a:latin typeface="Arial" panose="020B0604020202020204" pitchFamily="34" charset="0"/>
                      </a:endParaRP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nl-NL" sz="2800" b="0" i="0" u="none" strike="noStrike" dirty="0">
                        <a:solidFill>
                          <a:srgbClr val="000000"/>
                        </a:solidFill>
                        <a:effectLst/>
                        <a:latin typeface="Arial" panose="020B0604020202020204" pitchFamily="34" charset="0"/>
                      </a:endParaRPr>
                    </a:p>
                  </a:txBody>
                  <a:tcPr marL="7620" marR="7620" marT="7620" marB="0" anchor="b">
                    <a:lnL>
                      <a:noFill/>
                    </a:lnL>
                    <a:lnR>
                      <a:noFill/>
                    </a:lnR>
                    <a:lnT>
                      <a:noFill/>
                    </a:lnT>
                    <a:lnB>
                      <a:noFill/>
                    </a:lnB>
                  </a:tcPr>
                </a:tc>
              </a:tr>
            </a:tbl>
          </a:graphicData>
        </a:graphic>
      </p:graphicFrame>
    </p:spTree>
    <p:extLst>
      <p:ext uri="{BB962C8B-B14F-4D97-AF65-F5344CB8AC3E}">
        <p14:creationId xmlns:p14="http://schemas.microsoft.com/office/powerpoint/2010/main" val="195513046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fusie</a:t>
            </a:r>
            <a:endParaRPr lang="nl-NL" dirty="0"/>
          </a:p>
        </p:txBody>
      </p:sp>
      <p:sp>
        <p:nvSpPr>
          <p:cNvPr id="3" name="Tijdelijke aanduiding voor inhoud 2"/>
          <p:cNvSpPr>
            <a:spLocks noGrp="1"/>
          </p:cNvSpPr>
          <p:nvPr>
            <p:ph idx="1"/>
          </p:nvPr>
        </p:nvSpPr>
        <p:spPr/>
        <p:txBody>
          <a:bodyPr/>
          <a:lstStyle/>
          <a:p>
            <a:r>
              <a:rPr lang="nl-NL" dirty="0" smtClean="0"/>
              <a:t>Hoe ziet de balans eruit na de volgende correcties:</a:t>
            </a:r>
          </a:p>
          <a:p>
            <a:r>
              <a:rPr lang="nl-NL" dirty="0" smtClean="0"/>
              <a:t>Aan het pand hoofdweg 8 wordt een stille reserve toegekend van € 60.000,-</a:t>
            </a:r>
          </a:p>
          <a:p>
            <a:r>
              <a:rPr lang="nl-NL" dirty="0" smtClean="0"/>
              <a:t>De goederen voorraad zal wegens incourante artikelen          met € 8.300 worden verlaagd</a:t>
            </a:r>
          </a:p>
          <a:p>
            <a:r>
              <a:rPr lang="nl-NL" dirty="0" smtClean="0"/>
              <a:t>Aan elke firmant wordt € 100.000 goodwill toegekend.                           </a:t>
            </a:r>
          </a:p>
        </p:txBody>
      </p:sp>
    </p:spTree>
    <p:extLst>
      <p:ext uri="{BB962C8B-B14F-4D97-AF65-F5344CB8AC3E}">
        <p14:creationId xmlns:p14="http://schemas.microsoft.com/office/powerpoint/2010/main" val="23256558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fusie</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712347605"/>
              </p:ext>
            </p:extLst>
          </p:nvPr>
        </p:nvGraphicFramePr>
        <p:xfrm>
          <a:off x="1295400" y="1897221"/>
          <a:ext cx="9601200" cy="3931920"/>
        </p:xfrm>
        <a:graphic>
          <a:graphicData uri="http://schemas.openxmlformats.org/drawingml/2006/table">
            <a:tbl>
              <a:tblPr/>
              <a:tblGrid>
                <a:gridCol w="2781300"/>
                <a:gridCol w="2032000"/>
                <a:gridCol w="2743200"/>
                <a:gridCol w="2044700"/>
              </a:tblGrid>
              <a:tr h="388620">
                <a:tc>
                  <a:txBody>
                    <a:bodyPr/>
                    <a:lstStyle/>
                    <a:p>
                      <a:pPr algn="l" fontAlgn="b"/>
                      <a:r>
                        <a:rPr lang="nl-NL" sz="2800" b="0"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2800" b="0" i="0" u="none" strike="noStrike">
                          <a:solidFill>
                            <a:srgbClr val="000000"/>
                          </a:solidFill>
                          <a:effectLst/>
                          <a:latin typeface="Arial" panose="020B0604020202020204" pitchFamily="34" charset="0"/>
                        </a:rPr>
                        <a:t> balans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2800" b="0" i="0" u="none" strike="noStrike">
                          <a:solidFill>
                            <a:srgbClr val="000000"/>
                          </a:solidFill>
                          <a:effectLst/>
                          <a:latin typeface="Arial" panose="020B0604020202020204" pitchFamily="34" charset="0"/>
                        </a:rPr>
                        <a:t>A. Alberts</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2800" b="0"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r>
              <a:tr h="381000">
                <a:tc>
                  <a:txBody>
                    <a:bodyPr/>
                    <a:lstStyle/>
                    <a:p>
                      <a:pPr algn="l" fontAlgn="b"/>
                      <a:r>
                        <a:rPr lang="nl-NL" sz="2800" b="0" i="0" u="none" strike="noStrike">
                          <a:solidFill>
                            <a:srgbClr val="000000"/>
                          </a:solidFill>
                          <a:effectLst/>
                          <a:latin typeface="Arial" panose="020B0604020202020204" pitchFamily="34" charset="0"/>
                        </a:rPr>
                        <a:t>pand a</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nl-NL" sz="2800" b="0" i="0" u="none" strike="noStrike" dirty="0">
                          <a:solidFill>
                            <a:srgbClr val="000000"/>
                          </a:solidFill>
                          <a:effectLst/>
                          <a:latin typeface="Arial" panose="020B0604020202020204" pitchFamily="34" charset="0"/>
                        </a:rPr>
                        <a:t> €  </a:t>
                      </a:r>
                      <a:r>
                        <a:rPr lang="nl-NL" sz="2800" b="0" i="0" u="none" strike="noStrike" dirty="0" smtClean="0">
                          <a:solidFill>
                            <a:srgbClr val="000000"/>
                          </a:solidFill>
                          <a:effectLst/>
                          <a:latin typeface="Arial" panose="020B0604020202020204" pitchFamily="34" charset="0"/>
                        </a:rPr>
                        <a:t>760.000 </a:t>
                      </a:r>
                      <a:endParaRPr lang="nl-NL" sz="2800" b="0" i="0" u="none" strike="noStrike" dirty="0">
                        <a:solidFill>
                          <a:srgbClr val="000000"/>
                        </a:solidFill>
                        <a:effectLst/>
                        <a:latin typeface="Arial" panose="020B0604020202020204" pitchFamily="34" charset="0"/>
                      </a:endParaRP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nl-NL" sz="2800" b="0" i="0" u="none" strike="noStrike">
                          <a:solidFill>
                            <a:srgbClr val="000000"/>
                          </a:solidFill>
                          <a:effectLst/>
                          <a:latin typeface="Arial" panose="020B0604020202020204" pitchFamily="34" charset="0"/>
                        </a:rPr>
                        <a:t>eigen vermogen</a:t>
                      </a:r>
                    </a:p>
                  </a:txBody>
                  <a:tcPr marL="7620" marR="7620" marT="762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nl-NL" sz="2800" b="0" i="0" u="none" strike="noStrike" dirty="0">
                          <a:solidFill>
                            <a:srgbClr val="000000"/>
                          </a:solidFill>
                          <a:effectLst/>
                          <a:latin typeface="Arial" panose="020B0604020202020204" pitchFamily="34" charset="0"/>
                        </a:rPr>
                        <a:t> €  </a:t>
                      </a:r>
                      <a:r>
                        <a:rPr lang="nl-NL" sz="2800" b="0" i="0" u="none" strike="noStrike" dirty="0" smtClean="0">
                          <a:solidFill>
                            <a:srgbClr val="000000"/>
                          </a:solidFill>
                          <a:effectLst/>
                          <a:latin typeface="Arial" panose="020B0604020202020204" pitchFamily="34" charset="0"/>
                        </a:rPr>
                        <a:t>358.500 </a:t>
                      </a:r>
                      <a:endParaRPr lang="nl-NL" sz="2800" b="0" i="0" u="none" strike="noStrike" dirty="0">
                        <a:solidFill>
                          <a:srgbClr val="000000"/>
                        </a:solidFill>
                        <a:effectLst/>
                        <a:latin typeface="Arial" panose="020B060402020202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r>
              <a:tr h="388620">
                <a:tc>
                  <a:txBody>
                    <a:bodyPr/>
                    <a:lstStyle/>
                    <a:p>
                      <a:pPr algn="l" fontAlgn="b"/>
                      <a:r>
                        <a:rPr lang="nl-NL" sz="2800" b="0" i="0" u="none" strike="noStrike">
                          <a:solidFill>
                            <a:srgbClr val="000000"/>
                          </a:solidFill>
                          <a:effectLst/>
                          <a:latin typeface="Arial" panose="020B0604020202020204" pitchFamily="34" charset="0"/>
                        </a:rPr>
                        <a:t>inventaris</a:t>
                      </a:r>
                    </a:p>
                  </a:txBody>
                  <a:tcPr marL="7620" marR="7620" marT="7620" marB="0" anchor="b">
                    <a:lnL>
                      <a:noFill/>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    85.800 </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hypotheek</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  486.000 </a:t>
                      </a:r>
                    </a:p>
                  </a:txBody>
                  <a:tcPr marL="7620" marR="7620" marT="7620" marB="0" anchor="b">
                    <a:lnL>
                      <a:noFill/>
                    </a:lnL>
                    <a:lnR>
                      <a:noFill/>
                    </a:lnR>
                    <a:lnT>
                      <a:noFill/>
                    </a:lnT>
                    <a:lnB>
                      <a:noFill/>
                    </a:lnB>
                  </a:tcPr>
                </a:tc>
              </a:tr>
              <a:tr h="381000">
                <a:tc>
                  <a:txBody>
                    <a:bodyPr/>
                    <a:lstStyle/>
                    <a:p>
                      <a:pPr algn="l" fontAlgn="b"/>
                      <a:r>
                        <a:rPr lang="nl-NL" sz="2800" b="0" i="0" u="none" strike="noStrike">
                          <a:solidFill>
                            <a:srgbClr val="000000"/>
                          </a:solidFill>
                          <a:effectLst/>
                          <a:latin typeface="Arial" panose="020B0604020202020204" pitchFamily="34" charset="0"/>
                        </a:rPr>
                        <a:t>goederen</a:t>
                      </a:r>
                    </a:p>
                  </a:txBody>
                  <a:tcPr marL="7620" marR="7620" marT="7620" marB="0" anchor="b">
                    <a:lnL>
                      <a:noFill/>
                    </a:lnL>
                    <a:lnR>
                      <a:noFill/>
                    </a:lnR>
                    <a:lnT>
                      <a:noFill/>
                    </a:lnT>
                    <a:lnB>
                      <a:noFill/>
                    </a:lnB>
                  </a:tcPr>
                </a:tc>
                <a:tc>
                  <a:txBody>
                    <a:bodyPr/>
                    <a:lstStyle/>
                    <a:p>
                      <a:pPr algn="l" fontAlgn="b"/>
                      <a:r>
                        <a:rPr lang="nl-NL" sz="2800" b="0" i="0" u="none" strike="noStrike" dirty="0">
                          <a:solidFill>
                            <a:srgbClr val="000000"/>
                          </a:solidFill>
                          <a:effectLst/>
                          <a:latin typeface="Arial" panose="020B0604020202020204" pitchFamily="34" charset="0"/>
                        </a:rPr>
                        <a:t> €  </a:t>
                      </a:r>
                      <a:r>
                        <a:rPr lang="nl-NL" sz="2800" b="0" i="0" u="none" strike="noStrike" dirty="0" smtClean="0">
                          <a:solidFill>
                            <a:srgbClr val="000000"/>
                          </a:solidFill>
                          <a:effectLst/>
                          <a:latin typeface="Arial" panose="020B0604020202020204" pitchFamily="34" charset="0"/>
                        </a:rPr>
                        <a:t>112.000 </a:t>
                      </a:r>
                      <a:endParaRPr lang="nl-NL" sz="2800" b="0" i="0" u="none" strike="noStrike" dirty="0">
                        <a:solidFill>
                          <a:srgbClr val="000000"/>
                        </a:solidFill>
                        <a:effectLst/>
                        <a:latin typeface="Arial" panose="020B0604020202020204" pitchFamily="34" charset="0"/>
                      </a:endParaRP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bank</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  173.900 </a:t>
                      </a:r>
                    </a:p>
                  </a:txBody>
                  <a:tcPr marL="7620" marR="7620" marT="7620" marB="0" anchor="b">
                    <a:lnL>
                      <a:noFill/>
                    </a:lnL>
                    <a:lnR>
                      <a:noFill/>
                    </a:lnR>
                    <a:lnT>
                      <a:noFill/>
                    </a:lnT>
                    <a:lnB>
                      <a:noFill/>
                    </a:lnB>
                  </a:tcPr>
                </a:tc>
              </a:tr>
              <a:tr h="381000">
                <a:tc>
                  <a:txBody>
                    <a:bodyPr/>
                    <a:lstStyle/>
                    <a:p>
                      <a:pPr algn="l" fontAlgn="b"/>
                      <a:r>
                        <a:rPr lang="nl-NL" sz="2800" b="0" i="0" u="none" strike="noStrike">
                          <a:solidFill>
                            <a:srgbClr val="000000"/>
                          </a:solidFill>
                          <a:effectLst/>
                          <a:latin typeface="Arial" panose="020B0604020202020204" pitchFamily="34" charset="0"/>
                        </a:rPr>
                        <a:t>debiteuren</a:t>
                      </a:r>
                    </a:p>
                  </a:txBody>
                  <a:tcPr marL="7620" marR="7620" marT="7620" marB="0" anchor="b">
                    <a:lnL>
                      <a:noFill/>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    79.500 </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crediteuren</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  109.800 </a:t>
                      </a:r>
                    </a:p>
                  </a:txBody>
                  <a:tcPr marL="7620" marR="7620" marT="7620" marB="0" anchor="b">
                    <a:lnL>
                      <a:noFill/>
                    </a:lnL>
                    <a:lnR>
                      <a:noFill/>
                    </a:lnR>
                    <a:lnT>
                      <a:noFill/>
                    </a:lnT>
                    <a:lnB>
                      <a:noFill/>
                    </a:lnB>
                  </a:tcPr>
                </a:tc>
              </a:tr>
              <a:tr h="388620">
                <a:tc>
                  <a:txBody>
                    <a:bodyPr/>
                    <a:lstStyle/>
                    <a:p>
                      <a:pPr algn="l" fontAlgn="b"/>
                      <a:r>
                        <a:rPr lang="nl-NL" sz="2800" b="0" i="0" u="none" strike="noStrike">
                          <a:solidFill>
                            <a:srgbClr val="000000"/>
                          </a:solidFill>
                          <a:effectLst/>
                          <a:latin typeface="Arial" panose="020B0604020202020204" pitchFamily="34" charset="0"/>
                        </a:rPr>
                        <a:t>kas</a:t>
                      </a:r>
                    </a:p>
                  </a:txBody>
                  <a:tcPr marL="7620" marR="7620" marT="7620" marB="0" anchor="b">
                    <a:lnL>
                      <a:noFill/>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      3.800 </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te betalen BTW</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    12.900 </a:t>
                      </a:r>
                    </a:p>
                  </a:txBody>
                  <a:tcPr marL="7620" marR="7620" marT="7620" marB="0" anchor="b">
                    <a:lnL>
                      <a:noFill/>
                    </a:lnL>
                    <a:lnR>
                      <a:noFill/>
                    </a:lnR>
                    <a:lnT>
                      <a:noFill/>
                    </a:lnT>
                    <a:lnB>
                      <a:noFill/>
                    </a:lnB>
                  </a:tcPr>
                </a:tc>
              </a:tr>
              <a:tr h="441960">
                <a:tc>
                  <a:txBody>
                    <a:bodyPr/>
                    <a:lstStyle/>
                    <a:p>
                      <a:pPr algn="l" fontAlgn="b"/>
                      <a:r>
                        <a:rPr lang="nl-NL" sz="2800" b="0" i="0" u="none" strike="noStrike" dirty="0" smtClean="0">
                          <a:solidFill>
                            <a:srgbClr val="000000"/>
                          </a:solidFill>
                          <a:effectLst/>
                          <a:latin typeface="Arial" panose="020B0604020202020204" pitchFamily="34" charset="0"/>
                        </a:rPr>
                        <a:t>goodwill</a:t>
                      </a:r>
                      <a:endParaRPr lang="nl-NL" sz="2800" b="0" i="0" u="none" strike="noStrike" dirty="0">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r>
                        <a:rPr lang="nl-NL" sz="2800" b="0" i="0" u="none" strike="noStrike" dirty="0" smtClean="0">
                          <a:solidFill>
                            <a:srgbClr val="000000"/>
                          </a:solidFill>
                          <a:effectLst/>
                          <a:latin typeface="Arial" panose="020B0604020202020204" pitchFamily="34" charset="0"/>
                        </a:rPr>
                        <a:t> € </a:t>
                      </a:r>
                      <a:r>
                        <a:rPr lang="nl-NL" sz="2800" b="0" i="0" u="none" strike="noStrike" dirty="0">
                          <a:solidFill>
                            <a:srgbClr val="000000"/>
                          </a:solidFill>
                          <a:effectLst/>
                          <a:latin typeface="Arial" panose="020B0604020202020204" pitchFamily="34" charset="0"/>
                        </a:rPr>
                        <a:t> </a:t>
                      </a:r>
                      <a:r>
                        <a:rPr lang="nl-NL" sz="2800" b="0" i="0" u="none" strike="noStrike" dirty="0" smtClean="0">
                          <a:solidFill>
                            <a:srgbClr val="000000"/>
                          </a:solidFill>
                          <a:effectLst/>
                          <a:latin typeface="Arial" panose="020B0604020202020204" pitchFamily="34" charset="0"/>
                        </a:rPr>
                        <a:t>100.000</a:t>
                      </a:r>
                      <a:endParaRPr lang="nl-NL" sz="2800" b="0" i="0" u="none" strike="noStrike" dirty="0">
                        <a:solidFill>
                          <a:srgbClr val="000000"/>
                        </a:solidFill>
                        <a:effectLst/>
                        <a:latin typeface="Arial" panose="020B0604020202020204" pitchFamily="34" charset="0"/>
                      </a:endParaRPr>
                    </a:p>
                  </a:txBody>
                  <a:tcPr marL="7620" marR="7620" marT="762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nl-NL" sz="2800" b="0" i="0" u="none" strike="noStrike">
                        <a:solidFill>
                          <a:srgbClr val="000000"/>
                        </a:solidFill>
                        <a:effectLst/>
                        <a:latin typeface="Arial" panose="020B0604020202020204" pitchFamily="34" charset="0"/>
                      </a:endParaRP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r>
              <a:tr h="441960">
                <a:tc>
                  <a:txBody>
                    <a:bodyPr/>
                    <a:lstStyle/>
                    <a:p>
                      <a:pPr algn="l" fontAlgn="b"/>
                      <a:endParaRPr lang="nl-NL" sz="28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r>
                        <a:rPr lang="nl-NL" sz="2800" b="0" i="0" u="none" strike="noStrike" dirty="0">
                          <a:solidFill>
                            <a:srgbClr val="000000"/>
                          </a:solidFill>
                          <a:effectLst/>
                          <a:latin typeface="Arial" panose="020B0604020202020204" pitchFamily="34" charset="0"/>
                        </a:rPr>
                        <a:t> </a:t>
                      </a:r>
                      <a:r>
                        <a:rPr lang="nl-NL" sz="2800" b="0" i="0" u="none" strike="noStrike" dirty="0" smtClean="0">
                          <a:solidFill>
                            <a:srgbClr val="000000"/>
                          </a:solidFill>
                          <a:effectLst/>
                          <a:latin typeface="Arial" panose="020B0604020202020204" pitchFamily="34" charset="0"/>
                        </a:rPr>
                        <a:t>€1.141.100</a:t>
                      </a:r>
                      <a:endParaRPr lang="nl-NL" sz="2800" b="0" i="0" u="none" strike="noStrike" dirty="0">
                        <a:solidFill>
                          <a:srgbClr val="000000"/>
                        </a:solidFill>
                        <a:effectLst/>
                        <a:latin typeface="Arial" panose="020B0604020202020204" pitchFamily="34" charset="0"/>
                      </a:endParaRP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nl-NL" sz="2800" b="0" i="0" u="none" strike="noStrike">
                        <a:solidFill>
                          <a:srgbClr val="000000"/>
                        </a:solidFill>
                        <a:effectLst/>
                        <a:latin typeface="Arial" panose="020B0604020202020204" pitchFamily="34" charset="0"/>
                      </a:endParaRP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nl-NL" sz="2800" b="0" i="0" u="none" strike="noStrike" dirty="0">
                          <a:solidFill>
                            <a:srgbClr val="000000"/>
                          </a:solidFill>
                          <a:effectLst/>
                          <a:latin typeface="Arial" panose="020B0604020202020204" pitchFamily="34" charset="0"/>
                        </a:rPr>
                        <a:t> </a:t>
                      </a:r>
                      <a:r>
                        <a:rPr lang="nl-NL" sz="2800" b="0" i="0" u="none" strike="noStrike" dirty="0" smtClean="0">
                          <a:solidFill>
                            <a:srgbClr val="000000"/>
                          </a:solidFill>
                          <a:effectLst/>
                          <a:latin typeface="Arial" panose="020B0604020202020204" pitchFamily="34" charset="0"/>
                        </a:rPr>
                        <a:t>€1.141.100</a:t>
                      </a:r>
                      <a:endParaRPr lang="nl-NL" sz="2800" b="0" i="0" u="none" strike="noStrike" dirty="0">
                        <a:solidFill>
                          <a:srgbClr val="000000"/>
                        </a:solidFill>
                        <a:effectLst/>
                        <a:latin typeface="Arial" panose="020B060402020202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r>
              <a:tr h="441960">
                <a:tc>
                  <a:txBody>
                    <a:bodyPr/>
                    <a:lstStyle/>
                    <a:p>
                      <a:pPr algn="l" fontAlgn="b"/>
                      <a:endParaRPr lang="nl-NL" sz="28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nl-NL" sz="2800" b="0" i="0" u="none" strike="noStrike">
                        <a:solidFill>
                          <a:srgbClr val="000000"/>
                        </a:solidFill>
                        <a:effectLst/>
                        <a:latin typeface="Arial" panose="020B0604020202020204" pitchFamily="34" charset="0"/>
                      </a:endParaRP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nl-NL" sz="2800" b="0" i="0" u="none" strike="noStrike" dirty="0">
                        <a:solidFill>
                          <a:srgbClr val="000000"/>
                        </a:solidFill>
                        <a:effectLst/>
                        <a:latin typeface="Arial" panose="020B0604020202020204" pitchFamily="34" charset="0"/>
                      </a:endParaRPr>
                    </a:p>
                  </a:txBody>
                  <a:tcPr marL="7620" marR="7620" marT="7620" marB="0" anchor="b">
                    <a:lnL>
                      <a:noFill/>
                    </a:lnL>
                    <a:lnR>
                      <a:noFill/>
                    </a:lnR>
                    <a:lnT>
                      <a:noFill/>
                    </a:lnT>
                    <a:lnB>
                      <a:noFill/>
                    </a:lnB>
                  </a:tcPr>
                </a:tc>
              </a:tr>
            </a:tbl>
          </a:graphicData>
        </a:graphic>
      </p:graphicFrame>
    </p:spTree>
    <p:extLst>
      <p:ext uri="{BB962C8B-B14F-4D97-AF65-F5344CB8AC3E}">
        <p14:creationId xmlns:p14="http://schemas.microsoft.com/office/powerpoint/2010/main" val="2477870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Current</a:t>
            </a:r>
            <a:r>
              <a:rPr lang="nl-NL" dirty="0" smtClean="0"/>
              <a:t> ratio</a:t>
            </a:r>
            <a:endParaRPr lang="nl-NL" dirty="0"/>
          </a:p>
        </p:txBody>
      </p:sp>
      <p:sp>
        <p:nvSpPr>
          <p:cNvPr id="3" name="Tijdelijke aanduiding voor inhoud 2"/>
          <p:cNvSpPr>
            <a:spLocks noGrp="1"/>
          </p:cNvSpPr>
          <p:nvPr>
            <p:ph idx="1"/>
          </p:nvPr>
        </p:nvSpPr>
        <p:spPr/>
        <p:txBody>
          <a:bodyPr/>
          <a:lstStyle/>
          <a:p>
            <a:pPr lvl="1">
              <a:buFontTx/>
              <a:buChar char="-"/>
            </a:pPr>
            <a:r>
              <a:rPr lang="nl-NL" dirty="0" err="1" smtClean="0"/>
              <a:t>Current</a:t>
            </a:r>
            <a:r>
              <a:rPr lang="nl-NL" dirty="0" smtClean="0"/>
              <a:t> ratio geeft aan of een ondernemer met zijn vlottende  bedrijfsmiddelen (voorraden, debiteuren, kas en bank) in staat is om de schulden op korte termijn terug te kunnen betalen (crediteuren, korte leningen). </a:t>
            </a:r>
          </a:p>
          <a:p>
            <a:pPr lvl="1"/>
            <a:r>
              <a:rPr lang="nl-NL" dirty="0" smtClean="0"/>
              <a:t>Vlottende bedrijfsmiddelen / kort (vreemd) vermogen</a:t>
            </a:r>
          </a:p>
          <a:p>
            <a:pPr lvl="1"/>
            <a:r>
              <a:rPr lang="nl-NL" dirty="0" smtClean="0"/>
              <a:t>Is de factor boven de 1,5 dan is het een liquide bedrijf.</a:t>
            </a:r>
          </a:p>
          <a:p>
            <a:pPr lvl="1"/>
            <a:r>
              <a:rPr lang="nl-NL" dirty="0" smtClean="0"/>
              <a:t>Foodsector (hoge omloopsnelheid) mag 1,3</a:t>
            </a:r>
          </a:p>
          <a:p>
            <a:pPr lvl="1"/>
            <a:r>
              <a:rPr lang="nl-NL" dirty="0" smtClean="0"/>
              <a:t>Non foodsector (lagere omloopsnelheid) moet boven de 1,7</a:t>
            </a:r>
          </a:p>
          <a:p>
            <a:endParaRPr lang="nl-NL" dirty="0" smtClean="0"/>
          </a:p>
          <a:p>
            <a:endParaRPr lang="nl-NL" dirty="0"/>
          </a:p>
        </p:txBody>
      </p:sp>
    </p:spTree>
    <p:extLst>
      <p:ext uri="{BB962C8B-B14F-4D97-AF65-F5344CB8AC3E}">
        <p14:creationId xmlns:p14="http://schemas.microsoft.com/office/powerpoint/2010/main" val="938631100"/>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Fusie </a:t>
            </a:r>
            <a:endParaRPr lang="nl-NL" dirty="0"/>
          </a:p>
        </p:txBody>
      </p:sp>
      <p:graphicFrame>
        <p:nvGraphicFramePr>
          <p:cNvPr id="4" name="Tijdelijke aanduiding voor inhoud 3"/>
          <p:cNvGraphicFramePr>
            <a:graphicFrameLocks noGrp="1"/>
          </p:cNvGraphicFramePr>
          <p:nvPr>
            <p:ph idx="1"/>
          </p:nvPr>
        </p:nvGraphicFramePr>
        <p:xfrm>
          <a:off x="1263650" y="1897221"/>
          <a:ext cx="9664700" cy="3931920"/>
        </p:xfrm>
        <a:graphic>
          <a:graphicData uri="http://schemas.openxmlformats.org/drawingml/2006/table">
            <a:tbl>
              <a:tblPr/>
              <a:tblGrid>
                <a:gridCol w="2781300"/>
                <a:gridCol w="2032000"/>
                <a:gridCol w="2743200"/>
                <a:gridCol w="2108200"/>
              </a:tblGrid>
              <a:tr h="388620">
                <a:tc>
                  <a:txBody>
                    <a:bodyPr/>
                    <a:lstStyle/>
                    <a:p>
                      <a:pPr algn="l" fontAlgn="b"/>
                      <a:r>
                        <a:rPr lang="nl-NL" sz="2800" b="0"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2800" b="0" i="0" u="none" strike="noStrike">
                          <a:solidFill>
                            <a:srgbClr val="000000"/>
                          </a:solidFill>
                          <a:effectLst/>
                          <a:latin typeface="Arial" panose="020B0604020202020204" pitchFamily="34" charset="0"/>
                        </a:rPr>
                        <a:t> balans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2800" b="0" i="0" u="none" strike="noStrike">
                          <a:solidFill>
                            <a:srgbClr val="000000"/>
                          </a:solidFill>
                          <a:effectLst/>
                          <a:latin typeface="Arial" panose="020B0604020202020204" pitchFamily="34" charset="0"/>
                        </a:rPr>
                        <a:t>B.Bommel</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2800" b="0"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r>
              <a:tr h="381000">
                <a:tc>
                  <a:txBody>
                    <a:bodyPr/>
                    <a:lstStyle/>
                    <a:p>
                      <a:pPr algn="l" fontAlgn="b"/>
                      <a:r>
                        <a:rPr lang="nl-NL" sz="2800" b="0" i="0" u="none" strike="noStrike">
                          <a:solidFill>
                            <a:srgbClr val="000000"/>
                          </a:solidFill>
                          <a:effectLst/>
                          <a:latin typeface="Arial" panose="020B0604020202020204" pitchFamily="34" charset="0"/>
                        </a:rPr>
                        <a:t>pand b</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nl-NL" sz="2800" b="0" i="0" u="none" strike="noStrike">
                          <a:solidFill>
                            <a:srgbClr val="000000"/>
                          </a:solidFill>
                          <a:effectLst/>
                          <a:latin typeface="Arial" panose="020B0604020202020204" pitchFamily="34" charset="0"/>
                        </a:rPr>
                        <a:t> €  660.000 </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nl-NL" sz="2800" b="0" i="0" u="none" strike="noStrike">
                          <a:solidFill>
                            <a:srgbClr val="000000"/>
                          </a:solidFill>
                          <a:effectLst/>
                          <a:latin typeface="Arial" panose="020B0604020202020204" pitchFamily="34" charset="0"/>
                        </a:rPr>
                        <a:t>eigen vermogen</a:t>
                      </a:r>
                    </a:p>
                  </a:txBody>
                  <a:tcPr marL="7620" marR="7620" marT="762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nl-NL" sz="2800" b="0" i="0" u="none" strike="noStrike">
                          <a:solidFill>
                            <a:srgbClr val="000000"/>
                          </a:solidFill>
                          <a:effectLst/>
                          <a:latin typeface="Arial" panose="020B0604020202020204" pitchFamily="34" charset="0"/>
                        </a:rPr>
                        <a:t> €   238.600 </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r>
              <a:tr h="388620">
                <a:tc>
                  <a:txBody>
                    <a:bodyPr/>
                    <a:lstStyle/>
                    <a:p>
                      <a:pPr algn="l" fontAlgn="b"/>
                      <a:r>
                        <a:rPr lang="nl-NL" sz="2800" b="0" i="0" u="none" strike="noStrike">
                          <a:solidFill>
                            <a:srgbClr val="000000"/>
                          </a:solidFill>
                          <a:effectLst/>
                          <a:latin typeface="Arial" panose="020B0604020202020204" pitchFamily="34" charset="0"/>
                        </a:rPr>
                        <a:t>inventaris</a:t>
                      </a:r>
                    </a:p>
                  </a:txBody>
                  <a:tcPr marL="7620" marR="7620" marT="7620" marB="0" anchor="b">
                    <a:lnL>
                      <a:noFill/>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    77.400 </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hypotheek</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   531.600 </a:t>
                      </a:r>
                    </a:p>
                  </a:txBody>
                  <a:tcPr marL="7620" marR="7620" marT="7620" marB="0" anchor="b">
                    <a:lnL>
                      <a:noFill/>
                    </a:lnL>
                    <a:lnR>
                      <a:noFill/>
                    </a:lnR>
                    <a:lnT>
                      <a:noFill/>
                    </a:lnT>
                    <a:lnB>
                      <a:noFill/>
                    </a:lnB>
                  </a:tcPr>
                </a:tc>
              </a:tr>
              <a:tr h="381000">
                <a:tc>
                  <a:txBody>
                    <a:bodyPr/>
                    <a:lstStyle/>
                    <a:p>
                      <a:pPr algn="l" fontAlgn="b"/>
                      <a:r>
                        <a:rPr lang="nl-NL" sz="2800" b="0" i="0" u="none" strike="noStrike">
                          <a:solidFill>
                            <a:srgbClr val="000000"/>
                          </a:solidFill>
                          <a:effectLst/>
                          <a:latin typeface="Arial" panose="020B0604020202020204" pitchFamily="34" charset="0"/>
                        </a:rPr>
                        <a:t>goederen</a:t>
                      </a:r>
                    </a:p>
                  </a:txBody>
                  <a:tcPr marL="7620" marR="7620" marT="7620" marB="0" anchor="b">
                    <a:lnL>
                      <a:noFill/>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  113.000 </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bank</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     84.100 </a:t>
                      </a:r>
                    </a:p>
                  </a:txBody>
                  <a:tcPr marL="7620" marR="7620" marT="7620" marB="0" anchor="b">
                    <a:lnL>
                      <a:noFill/>
                    </a:lnL>
                    <a:lnR>
                      <a:noFill/>
                    </a:lnR>
                    <a:lnT>
                      <a:noFill/>
                    </a:lnT>
                    <a:lnB>
                      <a:noFill/>
                    </a:lnB>
                  </a:tcPr>
                </a:tc>
              </a:tr>
              <a:tr h="381000">
                <a:tc>
                  <a:txBody>
                    <a:bodyPr/>
                    <a:lstStyle/>
                    <a:p>
                      <a:pPr algn="l" fontAlgn="b"/>
                      <a:r>
                        <a:rPr lang="nl-NL" sz="2800" b="0" i="0" u="none" strike="noStrike">
                          <a:solidFill>
                            <a:srgbClr val="000000"/>
                          </a:solidFill>
                          <a:effectLst/>
                          <a:latin typeface="Arial" panose="020B0604020202020204" pitchFamily="34" charset="0"/>
                        </a:rPr>
                        <a:t>debiteuren</a:t>
                      </a:r>
                    </a:p>
                  </a:txBody>
                  <a:tcPr marL="7620" marR="7620" marT="7620" marB="0" anchor="b">
                    <a:lnL>
                      <a:noFill/>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    68.800 </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crediteuren</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     64.600 </a:t>
                      </a:r>
                    </a:p>
                  </a:txBody>
                  <a:tcPr marL="7620" marR="7620" marT="7620" marB="0" anchor="b">
                    <a:lnL>
                      <a:noFill/>
                    </a:lnL>
                    <a:lnR>
                      <a:noFill/>
                    </a:lnR>
                    <a:lnT>
                      <a:noFill/>
                    </a:lnT>
                    <a:lnB>
                      <a:noFill/>
                    </a:lnB>
                  </a:tcPr>
                </a:tc>
              </a:tr>
              <a:tr h="388620">
                <a:tc>
                  <a:txBody>
                    <a:bodyPr/>
                    <a:lstStyle/>
                    <a:p>
                      <a:pPr algn="l" fontAlgn="b"/>
                      <a:r>
                        <a:rPr lang="nl-NL" sz="2800" b="0" i="0" u="none" strike="noStrike">
                          <a:solidFill>
                            <a:srgbClr val="000000"/>
                          </a:solidFill>
                          <a:effectLst/>
                          <a:latin typeface="Arial" panose="020B0604020202020204" pitchFamily="34" charset="0"/>
                        </a:rPr>
                        <a:t>kas</a:t>
                      </a:r>
                    </a:p>
                  </a:txBody>
                  <a:tcPr marL="7620" marR="7620" marT="7620" marB="0" anchor="b">
                    <a:lnL>
                      <a:noFill/>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      3.400 </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te betalen BTW</a:t>
                      </a: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       9.600 </a:t>
                      </a:r>
                    </a:p>
                  </a:txBody>
                  <a:tcPr marL="7620" marR="7620" marT="7620" marB="0" anchor="b">
                    <a:lnL>
                      <a:noFill/>
                    </a:lnL>
                    <a:lnR>
                      <a:noFill/>
                    </a:lnR>
                    <a:lnT>
                      <a:noFill/>
                    </a:lnT>
                    <a:lnB>
                      <a:noFill/>
                    </a:lnB>
                  </a:tcPr>
                </a:tc>
              </a:tr>
              <a:tr h="441960">
                <a:tc>
                  <a:txBody>
                    <a:bodyPr/>
                    <a:lstStyle/>
                    <a:p>
                      <a:pPr algn="l" fontAlgn="b"/>
                      <a:r>
                        <a:rPr lang="nl-NL" sz="2800" b="0" i="0" u="none" strike="noStrike">
                          <a:solidFill>
                            <a:srgbClr val="000000"/>
                          </a:solidFill>
                          <a:effectLst/>
                          <a:latin typeface="Arial" panose="020B0604020202020204" pitchFamily="34" charset="0"/>
                        </a:rPr>
                        <a:t>bank</a:t>
                      </a:r>
                    </a:p>
                  </a:txBody>
                  <a:tcPr marL="7620" marR="7620" marT="7620" marB="0" anchor="b">
                    <a:lnL>
                      <a:noFill/>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      5.900 </a:t>
                      </a:r>
                    </a:p>
                  </a:txBody>
                  <a:tcPr marL="7620" marR="7620" marT="762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nl-NL" sz="2800" b="0" i="0" u="none" strike="noStrike">
                        <a:solidFill>
                          <a:srgbClr val="000000"/>
                        </a:solidFill>
                        <a:effectLst/>
                        <a:latin typeface="Arial" panose="020B0604020202020204" pitchFamily="34" charset="0"/>
                      </a:endParaRP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r>
              <a:tr h="441960">
                <a:tc>
                  <a:txBody>
                    <a:bodyPr/>
                    <a:lstStyle/>
                    <a:p>
                      <a:pPr algn="l" fontAlgn="b"/>
                      <a:endParaRPr lang="nl-NL" sz="28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nl-NL" sz="2800" b="0" i="0" u="none" strike="noStrike">
                        <a:solidFill>
                          <a:srgbClr val="000000"/>
                        </a:solidFill>
                        <a:effectLst/>
                        <a:latin typeface="Arial" panose="020B0604020202020204" pitchFamily="34" charset="0"/>
                      </a:endParaRP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nl-NL" sz="2800" b="0" i="0" u="none" strike="noStrike">
                        <a:solidFill>
                          <a:srgbClr val="000000"/>
                        </a:solidFill>
                        <a:effectLst/>
                        <a:latin typeface="Arial" panose="020B060402020202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r>
              <a:tr h="441960">
                <a:tc>
                  <a:txBody>
                    <a:bodyPr/>
                    <a:lstStyle/>
                    <a:p>
                      <a:pPr algn="l" fontAlgn="b"/>
                      <a:endParaRPr lang="nl-NL" sz="28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a:noFill/>
                    </a:lnB>
                  </a:tcPr>
                </a:tc>
                <a:tc>
                  <a:txBody>
                    <a:bodyPr/>
                    <a:lstStyle/>
                    <a:p>
                      <a:pPr algn="l" fontAlgn="b"/>
                      <a:r>
                        <a:rPr lang="nl-NL" sz="2800" b="0" i="0" u="none" strike="noStrike">
                          <a:solidFill>
                            <a:srgbClr val="000000"/>
                          </a:solidFill>
                          <a:effectLst/>
                          <a:latin typeface="Arial" panose="020B0604020202020204" pitchFamily="34" charset="0"/>
                        </a:rPr>
                        <a:t> €  928.500 </a:t>
                      </a: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nl-NL" sz="2800" b="0" i="0" u="none" strike="noStrike">
                        <a:solidFill>
                          <a:srgbClr val="000000"/>
                        </a:solidFill>
                        <a:effectLst/>
                        <a:latin typeface="Arial" panose="020B0604020202020204" pitchFamily="34" charset="0"/>
                      </a:endParaRPr>
                    </a:p>
                  </a:txBody>
                  <a:tcPr marL="7620" marR="7620" marT="762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nl-NL" sz="2800" b="0" i="0" u="none" strike="noStrike" dirty="0">
                          <a:solidFill>
                            <a:srgbClr val="000000"/>
                          </a:solidFill>
                          <a:effectLst/>
                          <a:latin typeface="Arial" panose="020B0604020202020204" pitchFamily="34" charset="0"/>
                        </a:rPr>
                        <a:t> €   928.500 </a:t>
                      </a:r>
                    </a:p>
                  </a:txBody>
                  <a:tcPr marL="7620" marR="7620" marT="7620" marB="0" anchor="b">
                    <a:lnL>
                      <a:noFill/>
                    </a:lnL>
                    <a:lnR>
                      <a:noFill/>
                    </a:lnR>
                    <a:lnT>
                      <a:noFill/>
                    </a:lnT>
                    <a:lnB>
                      <a:noFill/>
                    </a:lnB>
                  </a:tcPr>
                </a:tc>
              </a:tr>
            </a:tbl>
          </a:graphicData>
        </a:graphic>
      </p:graphicFrame>
    </p:spTree>
    <p:extLst>
      <p:ext uri="{BB962C8B-B14F-4D97-AF65-F5344CB8AC3E}">
        <p14:creationId xmlns:p14="http://schemas.microsoft.com/office/powerpoint/2010/main" val="207002162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fusie</a:t>
            </a:r>
            <a:endParaRPr lang="nl-NL" dirty="0"/>
          </a:p>
        </p:txBody>
      </p:sp>
      <p:sp>
        <p:nvSpPr>
          <p:cNvPr id="3" name="Tijdelijke aanduiding voor inhoud 2"/>
          <p:cNvSpPr>
            <a:spLocks noGrp="1"/>
          </p:cNvSpPr>
          <p:nvPr>
            <p:ph idx="1"/>
          </p:nvPr>
        </p:nvSpPr>
        <p:spPr/>
        <p:txBody>
          <a:bodyPr/>
          <a:lstStyle/>
          <a:p>
            <a:r>
              <a:rPr lang="nl-NL" dirty="0" smtClean="0"/>
              <a:t>Hoe ziet de balans eruit na de volgende correcties:</a:t>
            </a:r>
          </a:p>
          <a:p>
            <a:r>
              <a:rPr lang="nl-NL" dirty="0" smtClean="0"/>
              <a:t>Taxatie pand b: € 925.000</a:t>
            </a:r>
          </a:p>
          <a:p>
            <a:r>
              <a:rPr lang="nl-NL" dirty="0" smtClean="0"/>
              <a:t>Van de debiteuren wordt € 2.500 niet overgenomen</a:t>
            </a:r>
            <a:endParaRPr lang="nl-NL" dirty="0"/>
          </a:p>
        </p:txBody>
      </p:sp>
    </p:spTree>
    <p:extLst>
      <p:ext uri="{BB962C8B-B14F-4D97-AF65-F5344CB8AC3E}">
        <p14:creationId xmlns:p14="http://schemas.microsoft.com/office/powerpoint/2010/main" val="429180871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fusie</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4181589357"/>
              </p:ext>
            </p:extLst>
          </p:nvPr>
        </p:nvGraphicFramePr>
        <p:xfrm>
          <a:off x="1263650" y="1897221"/>
          <a:ext cx="9664700" cy="3931920"/>
        </p:xfrm>
        <a:graphic>
          <a:graphicData uri="http://schemas.openxmlformats.org/drawingml/2006/table">
            <a:tbl>
              <a:tblPr>
                <a:tableStyleId>{5C22544A-7EE6-4342-B048-85BDC9FD1C3A}</a:tableStyleId>
              </a:tblPr>
              <a:tblGrid>
                <a:gridCol w="2781300"/>
                <a:gridCol w="2032000"/>
                <a:gridCol w="2743200"/>
                <a:gridCol w="2108200"/>
              </a:tblGrid>
              <a:tr h="388620">
                <a:tc>
                  <a:txBody>
                    <a:bodyPr/>
                    <a:lstStyle/>
                    <a:p>
                      <a:pPr algn="l" fontAlgn="b"/>
                      <a:r>
                        <a:rPr lang="nl-NL" sz="2800" u="none" strike="noStrike" dirty="0">
                          <a:effectLst/>
                        </a:rPr>
                        <a:t> </a:t>
                      </a:r>
                      <a:endParaRPr lang="nl-NL" sz="2800" b="0" i="0" u="none" strike="noStrike" dirty="0">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 balans </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B.Bommel</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 </a:t>
                      </a:r>
                      <a:endParaRPr lang="nl-NL" sz="2800" b="0" i="0" u="none" strike="noStrike">
                        <a:solidFill>
                          <a:srgbClr val="000000"/>
                        </a:solidFill>
                        <a:effectLst/>
                        <a:latin typeface="Arial" panose="020B0604020202020204" pitchFamily="34" charset="0"/>
                      </a:endParaRPr>
                    </a:p>
                  </a:txBody>
                  <a:tcPr marL="7620" marR="7620" marT="7620" marB="0" anchor="b"/>
                </a:tc>
              </a:tr>
              <a:tr h="381000">
                <a:tc>
                  <a:txBody>
                    <a:bodyPr/>
                    <a:lstStyle/>
                    <a:p>
                      <a:pPr algn="l" fontAlgn="b"/>
                      <a:r>
                        <a:rPr lang="nl-NL" sz="2800" u="none" strike="noStrike">
                          <a:effectLst/>
                        </a:rPr>
                        <a:t>pand b</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dirty="0">
                          <a:effectLst/>
                        </a:rPr>
                        <a:t> €  </a:t>
                      </a:r>
                      <a:r>
                        <a:rPr lang="nl-NL" sz="2800" u="none" strike="noStrike" dirty="0" smtClean="0">
                          <a:effectLst/>
                        </a:rPr>
                        <a:t>925.000 </a:t>
                      </a:r>
                      <a:endParaRPr lang="nl-NL" sz="2800" b="0" i="0" u="none" strike="noStrike" dirty="0">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eigen vermogen</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dirty="0">
                          <a:effectLst/>
                        </a:rPr>
                        <a:t> €   </a:t>
                      </a:r>
                      <a:r>
                        <a:rPr lang="nl-NL" sz="2800" u="none" strike="noStrike" dirty="0" smtClean="0">
                          <a:effectLst/>
                        </a:rPr>
                        <a:t>601.100 </a:t>
                      </a:r>
                      <a:endParaRPr lang="nl-NL" sz="2800" b="0" i="0" u="none" strike="noStrike" dirty="0">
                        <a:solidFill>
                          <a:srgbClr val="000000"/>
                        </a:solidFill>
                        <a:effectLst/>
                        <a:latin typeface="Arial" panose="020B0604020202020204" pitchFamily="34" charset="0"/>
                      </a:endParaRPr>
                    </a:p>
                  </a:txBody>
                  <a:tcPr marL="7620" marR="7620" marT="7620" marB="0" anchor="b"/>
                </a:tc>
              </a:tr>
              <a:tr h="388620">
                <a:tc>
                  <a:txBody>
                    <a:bodyPr/>
                    <a:lstStyle/>
                    <a:p>
                      <a:pPr algn="l" fontAlgn="b"/>
                      <a:r>
                        <a:rPr lang="nl-NL" sz="2800" u="none" strike="noStrike">
                          <a:effectLst/>
                        </a:rPr>
                        <a:t>inventaris</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 €    77.400 </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dirty="0">
                          <a:effectLst/>
                        </a:rPr>
                        <a:t>hypotheek</a:t>
                      </a:r>
                      <a:endParaRPr lang="nl-NL" sz="2800" b="0" i="0" u="none" strike="noStrike" dirty="0">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 €   531.600 </a:t>
                      </a:r>
                      <a:endParaRPr lang="nl-NL" sz="2800" b="0" i="0" u="none" strike="noStrike">
                        <a:solidFill>
                          <a:srgbClr val="000000"/>
                        </a:solidFill>
                        <a:effectLst/>
                        <a:latin typeface="Arial" panose="020B0604020202020204" pitchFamily="34" charset="0"/>
                      </a:endParaRPr>
                    </a:p>
                  </a:txBody>
                  <a:tcPr marL="7620" marR="7620" marT="7620" marB="0" anchor="b"/>
                </a:tc>
              </a:tr>
              <a:tr h="381000">
                <a:tc>
                  <a:txBody>
                    <a:bodyPr/>
                    <a:lstStyle/>
                    <a:p>
                      <a:pPr algn="l" fontAlgn="b"/>
                      <a:r>
                        <a:rPr lang="nl-NL" sz="2800" u="none" strike="noStrike">
                          <a:effectLst/>
                        </a:rPr>
                        <a:t>goederen</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 €  113.000 </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bank</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 €     84.100 </a:t>
                      </a:r>
                      <a:endParaRPr lang="nl-NL" sz="2800" b="0" i="0" u="none" strike="noStrike">
                        <a:solidFill>
                          <a:srgbClr val="000000"/>
                        </a:solidFill>
                        <a:effectLst/>
                        <a:latin typeface="Arial" panose="020B0604020202020204" pitchFamily="34" charset="0"/>
                      </a:endParaRPr>
                    </a:p>
                  </a:txBody>
                  <a:tcPr marL="7620" marR="7620" marT="7620" marB="0" anchor="b"/>
                </a:tc>
              </a:tr>
              <a:tr h="381000">
                <a:tc>
                  <a:txBody>
                    <a:bodyPr/>
                    <a:lstStyle/>
                    <a:p>
                      <a:pPr algn="l" fontAlgn="b"/>
                      <a:r>
                        <a:rPr lang="nl-NL" sz="2800" u="none" strike="noStrike">
                          <a:effectLst/>
                        </a:rPr>
                        <a:t>debiteuren</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dirty="0">
                          <a:effectLst/>
                        </a:rPr>
                        <a:t> €    </a:t>
                      </a:r>
                      <a:r>
                        <a:rPr lang="nl-NL" sz="2800" u="none" strike="noStrike" dirty="0" smtClean="0">
                          <a:effectLst/>
                        </a:rPr>
                        <a:t>66.300 </a:t>
                      </a:r>
                      <a:endParaRPr lang="nl-NL" sz="2800" b="0" i="0" u="none" strike="noStrike" dirty="0">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crediteuren</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 €     64.600 </a:t>
                      </a:r>
                      <a:endParaRPr lang="nl-NL" sz="2800" b="0" i="0" u="none" strike="noStrike">
                        <a:solidFill>
                          <a:srgbClr val="000000"/>
                        </a:solidFill>
                        <a:effectLst/>
                        <a:latin typeface="Arial" panose="020B0604020202020204" pitchFamily="34" charset="0"/>
                      </a:endParaRPr>
                    </a:p>
                  </a:txBody>
                  <a:tcPr marL="7620" marR="7620" marT="7620" marB="0" anchor="b"/>
                </a:tc>
              </a:tr>
              <a:tr h="388620">
                <a:tc>
                  <a:txBody>
                    <a:bodyPr/>
                    <a:lstStyle/>
                    <a:p>
                      <a:pPr algn="l" fontAlgn="b"/>
                      <a:r>
                        <a:rPr lang="nl-NL" sz="2800" u="none" strike="noStrike">
                          <a:effectLst/>
                        </a:rPr>
                        <a:t>kas</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 €      3.400 </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te betalen BTW</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 €       9.600 </a:t>
                      </a:r>
                      <a:endParaRPr lang="nl-NL" sz="2800" b="0" i="0" u="none" strike="noStrike">
                        <a:solidFill>
                          <a:srgbClr val="000000"/>
                        </a:solidFill>
                        <a:effectLst/>
                        <a:latin typeface="Arial" panose="020B0604020202020204" pitchFamily="34" charset="0"/>
                      </a:endParaRPr>
                    </a:p>
                  </a:txBody>
                  <a:tcPr marL="7620" marR="7620" marT="7620" marB="0" anchor="b"/>
                </a:tc>
              </a:tr>
              <a:tr h="441960">
                <a:tc>
                  <a:txBody>
                    <a:bodyPr/>
                    <a:lstStyle/>
                    <a:p>
                      <a:pPr algn="l" fontAlgn="b"/>
                      <a:r>
                        <a:rPr lang="nl-NL" sz="2800" u="none" strike="noStrike">
                          <a:effectLst/>
                        </a:rPr>
                        <a:t>bank</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 €      5.900 </a:t>
                      </a:r>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a:effectLst/>
                        </a:rPr>
                        <a:t> </a:t>
                      </a:r>
                      <a:endParaRPr lang="nl-NL" sz="2800" b="0" i="0" u="none" strike="noStrike">
                        <a:solidFill>
                          <a:srgbClr val="000000"/>
                        </a:solidFill>
                        <a:effectLst/>
                        <a:latin typeface="Arial" panose="020B0604020202020204" pitchFamily="34" charset="0"/>
                      </a:endParaRPr>
                    </a:p>
                  </a:txBody>
                  <a:tcPr marL="7620" marR="7620" marT="7620" marB="0" anchor="b"/>
                </a:tc>
              </a:tr>
              <a:tr h="441960">
                <a:tc>
                  <a:txBody>
                    <a:bodyPr/>
                    <a:lstStyle/>
                    <a:p>
                      <a:pPr algn="l" fontAlgn="b"/>
                      <a:r>
                        <a:rPr lang="nl-NL" sz="2800" b="0" i="0" u="none" strike="noStrike" dirty="0" smtClean="0">
                          <a:solidFill>
                            <a:srgbClr val="000000"/>
                          </a:solidFill>
                          <a:effectLst/>
                          <a:latin typeface="Arial" panose="020B0604020202020204" pitchFamily="34" charset="0"/>
                        </a:rPr>
                        <a:t>goodwill</a:t>
                      </a:r>
                      <a:endParaRPr lang="nl-NL" sz="2800" b="0" i="0" u="none" strike="noStrike" dirty="0">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dirty="0">
                          <a:effectLst/>
                        </a:rPr>
                        <a:t> </a:t>
                      </a:r>
                      <a:r>
                        <a:rPr lang="nl-NL" sz="2800" u="none" strike="noStrike" dirty="0" smtClean="0">
                          <a:effectLst/>
                        </a:rPr>
                        <a:t>€</a:t>
                      </a:r>
                      <a:r>
                        <a:rPr lang="nl-NL" sz="2800" u="none" strike="noStrike" baseline="0" dirty="0" smtClean="0">
                          <a:effectLst/>
                        </a:rPr>
                        <a:t>   100.000</a:t>
                      </a:r>
                      <a:endParaRPr lang="nl-NL" sz="2800" b="0" i="0" u="none" strike="noStrike" dirty="0">
                        <a:solidFill>
                          <a:srgbClr val="000000"/>
                        </a:solidFill>
                        <a:effectLst/>
                        <a:latin typeface="Arial" panose="020B0604020202020204" pitchFamily="34" charset="0"/>
                      </a:endParaRPr>
                    </a:p>
                  </a:txBody>
                  <a:tcPr marL="7620" marR="7620" marT="7620" marB="0" anchor="b"/>
                </a:tc>
                <a:tc>
                  <a:txBody>
                    <a:bodyPr/>
                    <a:lstStyle/>
                    <a:p>
                      <a:pPr algn="l" fontAlgn="b"/>
                      <a:endParaRPr lang="nl-NL" sz="2800" b="0" i="0" u="none" strike="noStrike" dirty="0">
                        <a:solidFill>
                          <a:srgbClr val="000000"/>
                        </a:solidFill>
                        <a:effectLst/>
                        <a:latin typeface="Arial" panose="020B0604020202020204" pitchFamily="34" charset="0"/>
                      </a:endParaRPr>
                    </a:p>
                  </a:txBody>
                  <a:tcPr marL="7620" marR="7620" marT="7620" marB="0" anchor="b"/>
                </a:tc>
                <a:tc>
                  <a:txBody>
                    <a:bodyPr/>
                    <a:lstStyle/>
                    <a:p>
                      <a:pPr algn="l" fontAlgn="b"/>
                      <a:endParaRPr lang="nl-NL" sz="2800" b="0" i="0" u="none" strike="noStrike">
                        <a:solidFill>
                          <a:srgbClr val="000000"/>
                        </a:solidFill>
                        <a:effectLst/>
                        <a:latin typeface="Arial" panose="020B0604020202020204" pitchFamily="34" charset="0"/>
                      </a:endParaRPr>
                    </a:p>
                  </a:txBody>
                  <a:tcPr marL="7620" marR="7620" marT="7620" marB="0" anchor="b"/>
                </a:tc>
              </a:tr>
              <a:tr h="441960">
                <a:tc>
                  <a:txBody>
                    <a:bodyPr/>
                    <a:lstStyle/>
                    <a:p>
                      <a:pPr algn="l" fontAlgn="b"/>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dirty="0">
                          <a:effectLst/>
                        </a:rPr>
                        <a:t> </a:t>
                      </a:r>
                      <a:r>
                        <a:rPr lang="nl-NL" sz="2800" u="none" strike="noStrike" dirty="0" smtClean="0">
                          <a:effectLst/>
                        </a:rPr>
                        <a:t>€1.291.000 </a:t>
                      </a:r>
                      <a:endParaRPr lang="nl-NL" sz="2800" b="0" i="0" u="none" strike="noStrike" dirty="0">
                        <a:solidFill>
                          <a:srgbClr val="000000"/>
                        </a:solidFill>
                        <a:effectLst/>
                        <a:latin typeface="Arial" panose="020B0604020202020204" pitchFamily="34" charset="0"/>
                      </a:endParaRPr>
                    </a:p>
                  </a:txBody>
                  <a:tcPr marL="7620" marR="7620" marT="7620" marB="0" anchor="b"/>
                </a:tc>
                <a:tc>
                  <a:txBody>
                    <a:bodyPr/>
                    <a:lstStyle/>
                    <a:p>
                      <a:pPr algn="l" fontAlgn="b"/>
                      <a:endParaRPr lang="nl-NL" sz="2800" b="0" i="0" u="none" strike="noStrike">
                        <a:solidFill>
                          <a:srgbClr val="000000"/>
                        </a:solidFill>
                        <a:effectLst/>
                        <a:latin typeface="Arial" panose="020B0604020202020204" pitchFamily="34" charset="0"/>
                      </a:endParaRPr>
                    </a:p>
                  </a:txBody>
                  <a:tcPr marL="7620" marR="7620" marT="7620" marB="0" anchor="b"/>
                </a:tc>
                <a:tc>
                  <a:txBody>
                    <a:bodyPr/>
                    <a:lstStyle/>
                    <a:p>
                      <a:pPr algn="l" fontAlgn="b"/>
                      <a:r>
                        <a:rPr lang="nl-NL" sz="2800" u="none" strike="noStrike" dirty="0">
                          <a:effectLst/>
                        </a:rPr>
                        <a:t> € </a:t>
                      </a:r>
                      <a:r>
                        <a:rPr lang="nl-NL" sz="2800" u="none" strike="noStrike" dirty="0" smtClean="0">
                          <a:effectLst/>
                        </a:rPr>
                        <a:t>1.291.000 </a:t>
                      </a:r>
                      <a:endParaRPr lang="nl-NL" sz="2800" b="0" i="0" u="none" strike="noStrike" dirty="0">
                        <a:solidFill>
                          <a:srgbClr val="000000"/>
                        </a:solidFill>
                        <a:effectLst/>
                        <a:latin typeface="Arial" panose="020B0604020202020204" pitchFamily="34" charset="0"/>
                      </a:endParaRPr>
                    </a:p>
                  </a:txBody>
                  <a:tcPr marL="7620" marR="7620" marT="7620" marB="0" anchor="b"/>
                </a:tc>
              </a:tr>
            </a:tbl>
          </a:graphicData>
        </a:graphic>
      </p:graphicFrame>
    </p:spTree>
    <p:extLst>
      <p:ext uri="{BB962C8B-B14F-4D97-AF65-F5344CB8AC3E}">
        <p14:creationId xmlns:p14="http://schemas.microsoft.com/office/powerpoint/2010/main" val="66017469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fusie</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3188123872"/>
              </p:ext>
            </p:extLst>
          </p:nvPr>
        </p:nvGraphicFramePr>
        <p:xfrm>
          <a:off x="609600" y="1600200"/>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69210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fusie</a:t>
            </a:r>
            <a:endParaRPr lang="nl-NL" dirty="0"/>
          </a:p>
        </p:txBody>
      </p:sp>
      <p:sp>
        <p:nvSpPr>
          <p:cNvPr id="3" name="Tijdelijke aanduiding voor inhoud 2"/>
          <p:cNvSpPr>
            <a:spLocks noGrp="1"/>
          </p:cNvSpPr>
          <p:nvPr>
            <p:ph idx="1"/>
          </p:nvPr>
        </p:nvSpPr>
        <p:spPr/>
        <p:txBody>
          <a:bodyPr/>
          <a:lstStyle/>
          <a:p>
            <a:r>
              <a:rPr lang="nl-NL" dirty="0" smtClean="0"/>
              <a:t>Maak de openingsbalans voor ALBO VOF</a:t>
            </a:r>
          </a:p>
          <a:p>
            <a:r>
              <a:rPr lang="nl-NL" dirty="0" smtClean="0"/>
              <a:t>Het bedrijf beschikt over € 959.600 eigen vermogen</a:t>
            </a:r>
          </a:p>
          <a:p>
            <a:r>
              <a:rPr lang="nl-NL" dirty="0" smtClean="0"/>
              <a:t>Het bedrijf heeft een nieuwe rekening bij de bank geopend</a:t>
            </a:r>
          </a:p>
          <a:p>
            <a:r>
              <a:rPr lang="nl-NL" dirty="0" smtClean="0"/>
              <a:t>De goodwill is een gezamenlijk bezit van de ondernemingen en staat daarom in één bedrag op de balans</a:t>
            </a:r>
            <a:endParaRPr lang="nl-NL" dirty="0"/>
          </a:p>
        </p:txBody>
      </p:sp>
    </p:spTree>
    <p:extLst>
      <p:ext uri="{BB962C8B-B14F-4D97-AF65-F5344CB8AC3E}">
        <p14:creationId xmlns:p14="http://schemas.microsoft.com/office/powerpoint/2010/main" val="3377104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fusie</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2479470099"/>
              </p:ext>
            </p:extLst>
          </p:nvPr>
        </p:nvGraphicFramePr>
        <p:xfrm>
          <a:off x="1167493" y="1616529"/>
          <a:ext cx="9698999" cy="4525961"/>
        </p:xfrm>
        <a:graphic>
          <a:graphicData uri="http://schemas.openxmlformats.org/drawingml/2006/table">
            <a:tbl>
              <a:tblPr/>
              <a:tblGrid>
                <a:gridCol w="2477988"/>
                <a:gridCol w="2196142"/>
                <a:gridCol w="2840662"/>
                <a:gridCol w="2184207"/>
              </a:tblGrid>
              <a:tr h="408196">
                <a:tc>
                  <a:txBody>
                    <a:bodyPr/>
                    <a:lstStyle/>
                    <a:p>
                      <a:pPr algn="l" fontAlgn="b"/>
                      <a:r>
                        <a:rPr lang="nl-NL" sz="2600" b="0" i="0" u="none" strike="noStrike">
                          <a:solidFill>
                            <a:srgbClr val="000000"/>
                          </a:solidFill>
                          <a:effectLst/>
                          <a:latin typeface="Arial" panose="020B0604020202020204" pitchFamily="34" charset="0"/>
                        </a:rPr>
                        <a:t> </a:t>
                      </a:r>
                    </a:p>
                  </a:txBody>
                  <a:tcPr marL="7161" marR="7161" marT="716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2600" b="0" i="0" u="none" strike="noStrike">
                          <a:solidFill>
                            <a:srgbClr val="000000"/>
                          </a:solidFill>
                          <a:effectLst/>
                          <a:latin typeface="Arial" panose="020B0604020202020204" pitchFamily="34" charset="0"/>
                        </a:rPr>
                        <a:t> balans </a:t>
                      </a:r>
                    </a:p>
                  </a:txBody>
                  <a:tcPr marL="7161" marR="7161" marT="716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2600" b="0" i="0" u="none" strike="noStrike">
                          <a:solidFill>
                            <a:srgbClr val="000000"/>
                          </a:solidFill>
                          <a:effectLst/>
                          <a:latin typeface="Arial" panose="020B0604020202020204" pitchFamily="34" charset="0"/>
                        </a:rPr>
                        <a:t>ALBO VOF</a:t>
                      </a:r>
                    </a:p>
                  </a:txBody>
                  <a:tcPr marL="7161" marR="7161" marT="716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l-NL" sz="2600" b="0" i="0" u="none" strike="noStrike">
                          <a:solidFill>
                            <a:srgbClr val="000000"/>
                          </a:solidFill>
                          <a:effectLst/>
                          <a:latin typeface="Arial" panose="020B0604020202020204" pitchFamily="34" charset="0"/>
                        </a:rPr>
                        <a:t> </a:t>
                      </a:r>
                    </a:p>
                  </a:txBody>
                  <a:tcPr marL="7161" marR="7161" marT="7161" marB="0" anchor="b">
                    <a:lnL>
                      <a:noFill/>
                    </a:lnL>
                    <a:lnR>
                      <a:noFill/>
                    </a:lnR>
                    <a:lnT>
                      <a:noFill/>
                    </a:lnT>
                    <a:lnB w="6350" cap="flat" cmpd="sng" algn="ctr">
                      <a:solidFill>
                        <a:srgbClr val="000000"/>
                      </a:solidFill>
                      <a:prstDash val="solid"/>
                      <a:round/>
                      <a:headEnd type="none" w="med" len="med"/>
                      <a:tailEnd type="none" w="med" len="med"/>
                    </a:lnB>
                  </a:tcPr>
                </a:tc>
              </a:tr>
              <a:tr h="408196">
                <a:tc>
                  <a:txBody>
                    <a:bodyPr/>
                    <a:lstStyle/>
                    <a:p>
                      <a:pPr algn="l" fontAlgn="b"/>
                      <a:r>
                        <a:rPr lang="nl-NL" sz="2600" b="0" i="0" u="none" strike="noStrike" dirty="0">
                          <a:solidFill>
                            <a:srgbClr val="000000"/>
                          </a:solidFill>
                          <a:effectLst/>
                          <a:latin typeface="Arial" panose="020B0604020202020204" pitchFamily="34" charset="0"/>
                        </a:rPr>
                        <a:t>pand b</a:t>
                      </a:r>
                    </a:p>
                  </a:txBody>
                  <a:tcPr marL="7161" marR="7161" marT="716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nl-NL" sz="2600" b="0" i="0" u="none" strike="noStrike" dirty="0">
                          <a:solidFill>
                            <a:srgbClr val="000000"/>
                          </a:solidFill>
                          <a:effectLst/>
                          <a:latin typeface="Arial" panose="020B0604020202020204" pitchFamily="34" charset="0"/>
                        </a:rPr>
                        <a:t> €     925.000 </a:t>
                      </a:r>
                    </a:p>
                  </a:txBody>
                  <a:tcPr marL="7161" marR="7161" marT="7161"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nl-NL" sz="2600" b="0" i="0" u="none" strike="noStrike">
                          <a:solidFill>
                            <a:srgbClr val="000000"/>
                          </a:solidFill>
                          <a:effectLst/>
                          <a:latin typeface="Arial" panose="020B0604020202020204" pitchFamily="34" charset="0"/>
                        </a:rPr>
                        <a:t>eigen vermogen A</a:t>
                      </a:r>
                    </a:p>
                  </a:txBody>
                  <a:tcPr marL="7161" marR="7161" marT="7161"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nl-NL" sz="2600" b="0" i="0" u="none" strike="noStrike">
                          <a:solidFill>
                            <a:srgbClr val="000000"/>
                          </a:solidFill>
                          <a:effectLst/>
                          <a:latin typeface="Arial" panose="020B0604020202020204" pitchFamily="34" charset="0"/>
                        </a:rPr>
                        <a:t> €     358.500 </a:t>
                      </a:r>
                    </a:p>
                  </a:txBody>
                  <a:tcPr marL="7161" marR="7161" marT="7161" marB="0" anchor="b">
                    <a:lnL>
                      <a:noFill/>
                    </a:lnL>
                    <a:lnR>
                      <a:noFill/>
                    </a:lnR>
                    <a:lnT w="6350" cap="flat" cmpd="sng" algn="ctr">
                      <a:solidFill>
                        <a:srgbClr val="000000"/>
                      </a:solidFill>
                      <a:prstDash val="solid"/>
                      <a:round/>
                      <a:headEnd type="none" w="med" len="med"/>
                      <a:tailEnd type="none" w="med" len="med"/>
                    </a:lnT>
                    <a:lnB>
                      <a:noFill/>
                    </a:lnB>
                  </a:tcPr>
                </a:tc>
              </a:tr>
              <a:tr h="408196">
                <a:tc>
                  <a:txBody>
                    <a:bodyPr/>
                    <a:lstStyle/>
                    <a:p>
                      <a:pPr algn="l" fontAlgn="b"/>
                      <a:r>
                        <a:rPr lang="nl-NL" sz="2600" b="0" i="0" u="none" strike="noStrike">
                          <a:solidFill>
                            <a:srgbClr val="000000"/>
                          </a:solidFill>
                          <a:effectLst/>
                          <a:latin typeface="Arial" panose="020B0604020202020204" pitchFamily="34" charset="0"/>
                        </a:rPr>
                        <a:t>pand a</a:t>
                      </a:r>
                    </a:p>
                  </a:txBody>
                  <a:tcPr marL="7161" marR="7161" marT="7161" marB="0" anchor="b">
                    <a:lnL>
                      <a:noFill/>
                    </a:lnL>
                    <a:lnR>
                      <a:noFill/>
                    </a:lnR>
                    <a:lnT>
                      <a:noFill/>
                    </a:lnT>
                    <a:lnB>
                      <a:noFill/>
                    </a:lnB>
                  </a:tcPr>
                </a:tc>
                <a:tc>
                  <a:txBody>
                    <a:bodyPr/>
                    <a:lstStyle/>
                    <a:p>
                      <a:pPr algn="l" fontAlgn="b"/>
                      <a:r>
                        <a:rPr lang="nl-NL" sz="2600" b="0" i="0" u="none" strike="noStrike" dirty="0">
                          <a:solidFill>
                            <a:srgbClr val="000000"/>
                          </a:solidFill>
                          <a:effectLst/>
                          <a:latin typeface="Arial" panose="020B0604020202020204" pitchFamily="34" charset="0"/>
                        </a:rPr>
                        <a:t> €     760.000 </a:t>
                      </a:r>
                    </a:p>
                  </a:txBody>
                  <a:tcPr marL="7161" marR="7161" marT="716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nl-NL" sz="2600" b="0" i="0" u="none" strike="noStrike">
                          <a:solidFill>
                            <a:srgbClr val="000000"/>
                          </a:solidFill>
                          <a:effectLst/>
                          <a:latin typeface="Arial" panose="020B0604020202020204" pitchFamily="34" charset="0"/>
                        </a:rPr>
                        <a:t>eigen vermogen B</a:t>
                      </a:r>
                    </a:p>
                  </a:txBody>
                  <a:tcPr marL="7161" marR="7161" marT="716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nl-NL" sz="2600" b="0" i="0" u="none" strike="noStrike">
                          <a:solidFill>
                            <a:srgbClr val="000000"/>
                          </a:solidFill>
                          <a:effectLst/>
                          <a:latin typeface="Arial" panose="020B0604020202020204" pitchFamily="34" charset="0"/>
                        </a:rPr>
                        <a:t> €     601.100 </a:t>
                      </a:r>
                    </a:p>
                  </a:txBody>
                  <a:tcPr marL="7161" marR="7161" marT="7161" marB="0" anchor="b">
                    <a:lnL>
                      <a:noFill/>
                    </a:lnL>
                    <a:lnR>
                      <a:noFill/>
                    </a:lnR>
                    <a:lnT>
                      <a:noFill/>
                    </a:lnT>
                    <a:lnB>
                      <a:noFill/>
                    </a:lnB>
                  </a:tcPr>
                </a:tc>
              </a:tr>
              <a:tr h="408196">
                <a:tc>
                  <a:txBody>
                    <a:bodyPr/>
                    <a:lstStyle/>
                    <a:p>
                      <a:pPr algn="l" fontAlgn="b"/>
                      <a:r>
                        <a:rPr lang="nl-NL" sz="2600" b="0" i="0" u="none" strike="noStrike">
                          <a:solidFill>
                            <a:srgbClr val="000000"/>
                          </a:solidFill>
                          <a:effectLst/>
                          <a:latin typeface="Arial" panose="020B0604020202020204" pitchFamily="34" charset="0"/>
                        </a:rPr>
                        <a:t>goodwill</a:t>
                      </a:r>
                    </a:p>
                  </a:txBody>
                  <a:tcPr marL="7161" marR="7161" marT="7161" marB="0" anchor="b">
                    <a:lnL>
                      <a:noFill/>
                    </a:lnL>
                    <a:lnR>
                      <a:noFill/>
                    </a:lnR>
                    <a:lnT>
                      <a:noFill/>
                    </a:lnT>
                    <a:lnB>
                      <a:noFill/>
                    </a:lnB>
                  </a:tcPr>
                </a:tc>
                <a:tc>
                  <a:txBody>
                    <a:bodyPr/>
                    <a:lstStyle/>
                    <a:p>
                      <a:pPr algn="l" fontAlgn="b"/>
                      <a:r>
                        <a:rPr lang="nl-NL" sz="2600" b="0" i="0" u="none" strike="noStrike">
                          <a:solidFill>
                            <a:srgbClr val="000000"/>
                          </a:solidFill>
                          <a:effectLst/>
                          <a:latin typeface="Arial" panose="020B0604020202020204" pitchFamily="34" charset="0"/>
                        </a:rPr>
                        <a:t> €     200.000 </a:t>
                      </a:r>
                    </a:p>
                  </a:txBody>
                  <a:tcPr marL="7161" marR="7161" marT="716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nl-NL" sz="2600" b="0" i="0" u="none" strike="noStrike">
                          <a:solidFill>
                            <a:srgbClr val="000000"/>
                          </a:solidFill>
                          <a:effectLst/>
                          <a:latin typeface="Arial" panose="020B0604020202020204" pitchFamily="34" charset="0"/>
                        </a:rPr>
                        <a:t>hypotheek</a:t>
                      </a:r>
                    </a:p>
                  </a:txBody>
                  <a:tcPr marL="7161" marR="7161" marT="716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nl-NL" sz="2600" b="0" i="0" u="none" strike="noStrike">
                          <a:solidFill>
                            <a:srgbClr val="000000"/>
                          </a:solidFill>
                          <a:effectLst/>
                          <a:latin typeface="Arial" panose="020B0604020202020204" pitchFamily="34" charset="0"/>
                        </a:rPr>
                        <a:t> €  1.017.600 </a:t>
                      </a:r>
                    </a:p>
                  </a:txBody>
                  <a:tcPr marL="7161" marR="7161" marT="7161" marB="0" anchor="b">
                    <a:lnL>
                      <a:noFill/>
                    </a:lnL>
                    <a:lnR>
                      <a:noFill/>
                    </a:lnR>
                    <a:lnT>
                      <a:noFill/>
                    </a:lnT>
                    <a:lnB>
                      <a:noFill/>
                    </a:lnB>
                  </a:tcPr>
                </a:tc>
              </a:tr>
              <a:tr h="408196">
                <a:tc>
                  <a:txBody>
                    <a:bodyPr/>
                    <a:lstStyle/>
                    <a:p>
                      <a:pPr algn="l" fontAlgn="b"/>
                      <a:r>
                        <a:rPr lang="nl-NL" sz="2600" b="0" i="0" u="none" strike="noStrike">
                          <a:solidFill>
                            <a:srgbClr val="000000"/>
                          </a:solidFill>
                          <a:effectLst/>
                          <a:latin typeface="Arial" panose="020B0604020202020204" pitchFamily="34" charset="0"/>
                        </a:rPr>
                        <a:t>inventaris</a:t>
                      </a:r>
                    </a:p>
                  </a:txBody>
                  <a:tcPr marL="7161" marR="7161" marT="7161" marB="0" anchor="b">
                    <a:lnL>
                      <a:noFill/>
                    </a:lnL>
                    <a:lnR>
                      <a:noFill/>
                    </a:lnR>
                    <a:lnT>
                      <a:noFill/>
                    </a:lnT>
                    <a:lnB>
                      <a:noFill/>
                    </a:lnB>
                  </a:tcPr>
                </a:tc>
                <a:tc>
                  <a:txBody>
                    <a:bodyPr/>
                    <a:lstStyle/>
                    <a:p>
                      <a:pPr algn="l" fontAlgn="b"/>
                      <a:r>
                        <a:rPr lang="nl-NL" sz="2600" b="0" i="0" u="none" strike="noStrike">
                          <a:solidFill>
                            <a:srgbClr val="000000"/>
                          </a:solidFill>
                          <a:effectLst/>
                          <a:latin typeface="Arial" panose="020B0604020202020204" pitchFamily="34" charset="0"/>
                        </a:rPr>
                        <a:t> €     163.200 </a:t>
                      </a:r>
                    </a:p>
                  </a:txBody>
                  <a:tcPr marL="7161" marR="7161" marT="716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nl-NL" sz="2600" b="0" i="0" u="none" strike="noStrike">
                          <a:solidFill>
                            <a:srgbClr val="000000"/>
                          </a:solidFill>
                          <a:effectLst/>
                          <a:latin typeface="Arial" panose="020B0604020202020204" pitchFamily="34" charset="0"/>
                        </a:rPr>
                        <a:t>bank</a:t>
                      </a:r>
                    </a:p>
                  </a:txBody>
                  <a:tcPr marL="7161" marR="7161" marT="716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nl-NL" sz="2600" b="0" i="0" u="none" strike="noStrike">
                          <a:solidFill>
                            <a:srgbClr val="000000"/>
                          </a:solidFill>
                          <a:effectLst/>
                          <a:latin typeface="Arial" panose="020B0604020202020204" pitchFamily="34" charset="0"/>
                        </a:rPr>
                        <a:t> €     258.000 </a:t>
                      </a:r>
                    </a:p>
                  </a:txBody>
                  <a:tcPr marL="7161" marR="7161" marT="7161" marB="0" anchor="b">
                    <a:lnL>
                      <a:noFill/>
                    </a:lnL>
                    <a:lnR>
                      <a:noFill/>
                    </a:lnR>
                    <a:lnT>
                      <a:noFill/>
                    </a:lnT>
                    <a:lnB>
                      <a:noFill/>
                    </a:lnB>
                  </a:tcPr>
                </a:tc>
              </a:tr>
              <a:tr h="408196">
                <a:tc>
                  <a:txBody>
                    <a:bodyPr/>
                    <a:lstStyle/>
                    <a:p>
                      <a:pPr algn="l" fontAlgn="b"/>
                      <a:r>
                        <a:rPr lang="nl-NL" sz="2600" b="0" i="0" u="none" strike="noStrike">
                          <a:solidFill>
                            <a:srgbClr val="000000"/>
                          </a:solidFill>
                          <a:effectLst/>
                          <a:latin typeface="Arial" panose="020B0604020202020204" pitchFamily="34" charset="0"/>
                        </a:rPr>
                        <a:t>goederen</a:t>
                      </a:r>
                    </a:p>
                  </a:txBody>
                  <a:tcPr marL="7161" marR="7161" marT="7161" marB="0" anchor="b">
                    <a:lnL>
                      <a:noFill/>
                    </a:lnL>
                    <a:lnR>
                      <a:noFill/>
                    </a:lnR>
                    <a:lnT>
                      <a:noFill/>
                    </a:lnT>
                    <a:lnB>
                      <a:noFill/>
                    </a:lnB>
                  </a:tcPr>
                </a:tc>
                <a:tc>
                  <a:txBody>
                    <a:bodyPr/>
                    <a:lstStyle/>
                    <a:p>
                      <a:pPr algn="l" fontAlgn="b"/>
                      <a:r>
                        <a:rPr lang="nl-NL" sz="2600" b="0" i="0" u="none" strike="noStrike">
                          <a:solidFill>
                            <a:srgbClr val="000000"/>
                          </a:solidFill>
                          <a:effectLst/>
                          <a:latin typeface="Arial" panose="020B0604020202020204" pitchFamily="34" charset="0"/>
                        </a:rPr>
                        <a:t> €     225.000 </a:t>
                      </a:r>
                    </a:p>
                  </a:txBody>
                  <a:tcPr marL="7161" marR="7161" marT="716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nl-NL" sz="2600" b="0" i="0" u="none" strike="noStrike">
                          <a:solidFill>
                            <a:srgbClr val="000000"/>
                          </a:solidFill>
                          <a:effectLst/>
                          <a:latin typeface="Arial" panose="020B0604020202020204" pitchFamily="34" charset="0"/>
                        </a:rPr>
                        <a:t>crediteuren</a:t>
                      </a:r>
                    </a:p>
                  </a:txBody>
                  <a:tcPr marL="7161" marR="7161" marT="716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nl-NL" sz="2600" b="0" i="0" u="none" strike="noStrike">
                          <a:solidFill>
                            <a:srgbClr val="000000"/>
                          </a:solidFill>
                          <a:effectLst/>
                          <a:latin typeface="Arial" panose="020B0604020202020204" pitchFamily="34" charset="0"/>
                        </a:rPr>
                        <a:t> €     174.400 </a:t>
                      </a:r>
                    </a:p>
                  </a:txBody>
                  <a:tcPr marL="7161" marR="7161" marT="7161" marB="0" anchor="b">
                    <a:lnL>
                      <a:noFill/>
                    </a:lnL>
                    <a:lnR>
                      <a:noFill/>
                    </a:lnR>
                    <a:lnT>
                      <a:noFill/>
                    </a:lnT>
                    <a:lnB>
                      <a:noFill/>
                    </a:lnB>
                  </a:tcPr>
                </a:tc>
              </a:tr>
              <a:tr h="415357">
                <a:tc>
                  <a:txBody>
                    <a:bodyPr/>
                    <a:lstStyle/>
                    <a:p>
                      <a:pPr algn="l" fontAlgn="b"/>
                      <a:r>
                        <a:rPr lang="nl-NL" sz="2600" b="0" i="0" u="none" strike="noStrike">
                          <a:solidFill>
                            <a:srgbClr val="000000"/>
                          </a:solidFill>
                          <a:effectLst/>
                          <a:latin typeface="Arial" panose="020B0604020202020204" pitchFamily="34" charset="0"/>
                        </a:rPr>
                        <a:t>debiteuren</a:t>
                      </a:r>
                    </a:p>
                  </a:txBody>
                  <a:tcPr marL="7161" marR="7161" marT="7161" marB="0" anchor="b">
                    <a:lnL>
                      <a:noFill/>
                    </a:lnL>
                    <a:lnR>
                      <a:noFill/>
                    </a:lnR>
                    <a:lnT>
                      <a:noFill/>
                    </a:lnT>
                    <a:lnB>
                      <a:noFill/>
                    </a:lnB>
                  </a:tcPr>
                </a:tc>
                <a:tc>
                  <a:txBody>
                    <a:bodyPr/>
                    <a:lstStyle/>
                    <a:p>
                      <a:pPr algn="l" fontAlgn="b"/>
                      <a:r>
                        <a:rPr lang="nl-NL" sz="2600" b="0" i="0" u="none" strike="noStrike">
                          <a:solidFill>
                            <a:srgbClr val="000000"/>
                          </a:solidFill>
                          <a:effectLst/>
                          <a:latin typeface="Arial" panose="020B0604020202020204" pitchFamily="34" charset="0"/>
                        </a:rPr>
                        <a:t> €     145.800 </a:t>
                      </a:r>
                    </a:p>
                  </a:txBody>
                  <a:tcPr marL="7161" marR="7161" marT="716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nl-NL" sz="2600" b="0" i="0" u="none" strike="noStrike">
                          <a:solidFill>
                            <a:srgbClr val="000000"/>
                          </a:solidFill>
                          <a:effectLst/>
                          <a:latin typeface="Arial" panose="020B0604020202020204" pitchFamily="34" charset="0"/>
                        </a:rPr>
                        <a:t>te betalen BTW</a:t>
                      </a:r>
                    </a:p>
                  </a:txBody>
                  <a:tcPr marL="7161" marR="7161" marT="716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nl-NL" sz="2600" b="0" i="0" u="none" strike="noStrike">
                          <a:solidFill>
                            <a:srgbClr val="000000"/>
                          </a:solidFill>
                          <a:effectLst/>
                          <a:latin typeface="Arial" panose="020B0604020202020204" pitchFamily="34" charset="0"/>
                        </a:rPr>
                        <a:t> €       22.500 </a:t>
                      </a:r>
                    </a:p>
                  </a:txBody>
                  <a:tcPr marL="7161" marR="7161" marT="7161" marB="0" anchor="b">
                    <a:lnL>
                      <a:noFill/>
                    </a:lnL>
                    <a:lnR>
                      <a:noFill/>
                    </a:lnR>
                    <a:lnT>
                      <a:noFill/>
                    </a:lnT>
                    <a:lnB w="6350" cap="flat" cmpd="sng" algn="ctr">
                      <a:solidFill>
                        <a:srgbClr val="000000"/>
                      </a:solidFill>
                      <a:prstDash val="solid"/>
                      <a:round/>
                      <a:headEnd type="none" w="med" len="med"/>
                      <a:tailEnd type="none" w="med" len="med"/>
                    </a:lnB>
                  </a:tcPr>
                </a:tc>
              </a:tr>
              <a:tr h="415357">
                <a:tc>
                  <a:txBody>
                    <a:bodyPr/>
                    <a:lstStyle/>
                    <a:p>
                      <a:pPr algn="l" fontAlgn="b"/>
                      <a:r>
                        <a:rPr lang="nl-NL" sz="2600" b="0" i="0" u="none" strike="noStrike">
                          <a:solidFill>
                            <a:srgbClr val="000000"/>
                          </a:solidFill>
                          <a:effectLst/>
                          <a:latin typeface="Arial" panose="020B0604020202020204" pitchFamily="34" charset="0"/>
                        </a:rPr>
                        <a:t>kas</a:t>
                      </a:r>
                    </a:p>
                  </a:txBody>
                  <a:tcPr marL="7161" marR="7161" marT="7161" marB="0" anchor="b">
                    <a:lnL>
                      <a:noFill/>
                    </a:lnL>
                    <a:lnR>
                      <a:noFill/>
                    </a:lnR>
                    <a:lnT>
                      <a:noFill/>
                    </a:lnT>
                    <a:lnB>
                      <a:noFill/>
                    </a:lnB>
                  </a:tcPr>
                </a:tc>
                <a:tc>
                  <a:txBody>
                    <a:bodyPr/>
                    <a:lstStyle/>
                    <a:p>
                      <a:pPr algn="l" fontAlgn="b"/>
                      <a:r>
                        <a:rPr lang="nl-NL" sz="2600" b="0" i="0" u="none" strike="noStrike">
                          <a:solidFill>
                            <a:srgbClr val="000000"/>
                          </a:solidFill>
                          <a:effectLst/>
                          <a:latin typeface="Arial" panose="020B0604020202020204" pitchFamily="34" charset="0"/>
                        </a:rPr>
                        <a:t> €         7.200 </a:t>
                      </a:r>
                    </a:p>
                  </a:txBody>
                  <a:tcPr marL="7161" marR="7161" marT="716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nl-NL" sz="2600" b="0" i="0" u="none" strike="noStrike">
                        <a:solidFill>
                          <a:srgbClr val="000000"/>
                        </a:solidFill>
                        <a:effectLst/>
                        <a:latin typeface="Arial" panose="020B0604020202020204" pitchFamily="34" charset="0"/>
                      </a:endParaRPr>
                    </a:p>
                  </a:txBody>
                  <a:tcPr marL="7161" marR="7161" marT="716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nl-NL" sz="2600" b="0" i="0" u="none" strike="noStrike">
                        <a:solidFill>
                          <a:srgbClr val="000000"/>
                        </a:solidFill>
                        <a:effectLst/>
                        <a:latin typeface="Arial" panose="020B0604020202020204" pitchFamily="34" charset="0"/>
                      </a:endParaRPr>
                    </a:p>
                  </a:txBody>
                  <a:tcPr marL="7161" marR="7161" marT="7161" marB="0" anchor="b">
                    <a:lnL>
                      <a:noFill/>
                    </a:lnL>
                    <a:lnR>
                      <a:noFill/>
                    </a:lnR>
                    <a:lnT w="6350" cap="flat" cmpd="sng" algn="ctr">
                      <a:solidFill>
                        <a:srgbClr val="000000"/>
                      </a:solidFill>
                      <a:prstDash val="solid"/>
                      <a:round/>
                      <a:headEnd type="none" w="med" len="med"/>
                      <a:tailEnd type="none" w="med" len="med"/>
                    </a:lnT>
                    <a:lnB>
                      <a:noFill/>
                    </a:lnB>
                  </a:tcPr>
                </a:tc>
              </a:tr>
              <a:tr h="415357">
                <a:tc>
                  <a:txBody>
                    <a:bodyPr/>
                    <a:lstStyle/>
                    <a:p>
                      <a:pPr algn="l" fontAlgn="b"/>
                      <a:r>
                        <a:rPr lang="nl-NL" sz="2600" b="0" i="0" u="none" strike="noStrike">
                          <a:solidFill>
                            <a:srgbClr val="000000"/>
                          </a:solidFill>
                          <a:effectLst/>
                          <a:latin typeface="Arial" panose="020B0604020202020204" pitchFamily="34" charset="0"/>
                        </a:rPr>
                        <a:t>ING bank</a:t>
                      </a:r>
                    </a:p>
                  </a:txBody>
                  <a:tcPr marL="7161" marR="7161" marT="7161" marB="0" anchor="b">
                    <a:lnL>
                      <a:noFill/>
                    </a:lnL>
                    <a:lnR>
                      <a:noFill/>
                    </a:lnR>
                    <a:lnT>
                      <a:noFill/>
                    </a:lnT>
                    <a:lnB>
                      <a:noFill/>
                    </a:lnB>
                  </a:tcPr>
                </a:tc>
                <a:tc>
                  <a:txBody>
                    <a:bodyPr/>
                    <a:lstStyle/>
                    <a:p>
                      <a:pPr algn="l" fontAlgn="b"/>
                      <a:r>
                        <a:rPr lang="nl-NL" sz="2600" b="0" i="0" u="none" strike="noStrike">
                          <a:solidFill>
                            <a:srgbClr val="000000"/>
                          </a:solidFill>
                          <a:effectLst/>
                          <a:latin typeface="Arial" panose="020B0604020202020204" pitchFamily="34" charset="0"/>
                        </a:rPr>
                        <a:t> €         5.900 </a:t>
                      </a:r>
                    </a:p>
                  </a:txBody>
                  <a:tcPr marL="7161" marR="7161" marT="716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nl-NL" sz="2600" b="0" i="0" u="none" strike="noStrike">
                        <a:solidFill>
                          <a:srgbClr val="000000"/>
                        </a:solidFill>
                        <a:effectLst/>
                        <a:latin typeface="Arial" panose="020B0604020202020204" pitchFamily="34" charset="0"/>
                      </a:endParaRPr>
                    </a:p>
                  </a:txBody>
                  <a:tcPr marL="7161" marR="7161" marT="716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nl-NL" sz="2600" b="0" i="0" u="none" strike="noStrike">
                        <a:solidFill>
                          <a:srgbClr val="000000"/>
                        </a:solidFill>
                        <a:effectLst/>
                        <a:latin typeface="Arial" panose="020B0604020202020204" pitchFamily="34" charset="0"/>
                      </a:endParaRPr>
                    </a:p>
                  </a:txBody>
                  <a:tcPr marL="7161" marR="7161" marT="7161" marB="0" anchor="b">
                    <a:lnL>
                      <a:noFill/>
                    </a:lnL>
                    <a:lnR>
                      <a:noFill/>
                    </a:lnR>
                    <a:lnT>
                      <a:noFill/>
                    </a:lnT>
                    <a:lnB>
                      <a:noFill/>
                    </a:lnB>
                  </a:tcPr>
                </a:tc>
              </a:tr>
              <a:tr h="415357">
                <a:tc>
                  <a:txBody>
                    <a:bodyPr/>
                    <a:lstStyle/>
                    <a:p>
                      <a:pPr algn="l" fontAlgn="b"/>
                      <a:endParaRPr lang="nl-NL" sz="2600" b="0" i="0" u="none" strike="noStrike">
                        <a:solidFill>
                          <a:srgbClr val="000000"/>
                        </a:solidFill>
                        <a:effectLst/>
                        <a:latin typeface="Arial" panose="020B0604020202020204" pitchFamily="34" charset="0"/>
                      </a:endParaRPr>
                    </a:p>
                  </a:txBody>
                  <a:tcPr marL="7161" marR="7161" marT="7161" marB="0" anchor="b">
                    <a:lnL>
                      <a:noFill/>
                    </a:lnL>
                    <a:lnR>
                      <a:noFill/>
                    </a:lnR>
                    <a:lnT>
                      <a:noFill/>
                    </a:lnT>
                    <a:lnB>
                      <a:noFill/>
                    </a:lnB>
                  </a:tcPr>
                </a:tc>
                <a:tc>
                  <a:txBody>
                    <a:bodyPr/>
                    <a:lstStyle/>
                    <a:p>
                      <a:pPr algn="l" fontAlgn="b"/>
                      <a:r>
                        <a:rPr lang="nl-NL" sz="2600" b="0" i="0" u="none" strike="noStrike">
                          <a:solidFill>
                            <a:srgbClr val="000000"/>
                          </a:solidFill>
                          <a:effectLst/>
                          <a:latin typeface="Arial" panose="020B0604020202020204" pitchFamily="34" charset="0"/>
                        </a:rPr>
                        <a:t> </a:t>
                      </a:r>
                    </a:p>
                  </a:txBody>
                  <a:tcPr marL="7161" marR="7161" marT="716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nl-NL" sz="2600" b="0" i="0" u="none" strike="noStrike">
                        <a:solidFill>
                          <a:srgbClr val="000000"/>
                        </a:solidFill>
                        <a:effectLst/>
                        <a:latin typeface="Arial" panose="020B0604020202020204" pitchFamily="34" charset="0"/>
                      </a:endParaRPr>
                    </a:p>
                  </a:txBody>
                  <a:tcPr marL="7161" marR="7161" marT="716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nl-NL" sz="2600" b="0" i="0" u="none" strike="noStrike">
                        <a:solidFill>
                          <a:srgbClr val="000000"/>
                        </a:solidFill>
                        <a:effectLst/>
                        <a:latin typeface="Arial" panose="020B0604020202020204" pitchFamily="34" charset="0"/>
                      </a:endParaRPr>
                    </a:p>
                  </a:txBody>
                  <a:tcPr marL="7161" marR="7161" marT="7161" marB="0" anchor="b">
                    <a:lnL>
                      <a:noFill/>
                    </a:lnL>
                    <a:lnR>
                      <a:noFill/>
                    </a:lnR>
                    <a:lnT>
                      <a:noFill/>
                    </a:lnT>
                    <a:lnB>
                      <a:noFill/>
                    </a:lnB>
                  </a:tcPr>
                </a:tc>
              </a:tr>
              <a:tr h="415357">
                <a:tc>
                  <a:txBody>
                    <a:bodyPr/>
                    <a:lstStyle/>
                    <a:p>
                      <a:pPr algn="l" fontAlgn="b"/>
                      <a:endParaRPr lang="nl-NL" sz="2600" b="0" i="0" u="none" strike="noStrike">
                        <a:solidFill>
                          <a:srgbClr val="000000"/>
                        </a:solidFill>
                        <a:effectLst/>
                        <a:latin typeface="Arial" panose="020B0604020202020204" pitchFamily="34" charset="0"/>
                      </a:endParaRPr>
                    </a:p>
                  </a:txBody>
                  <a:tcPr marL="7161" marR="7161" marT="7161" marB="0" anchor="b">
                    <a:lnL>
                      <a:noFill/>
                    </a:lnL>
                    <a:lnR>
                      <a:noFill/>
                    </a:lnR>
                    <a:lnT>
                      <a:noFill/>
                    </a:lnT>
                    <a:lnB>
                      <a:noFill/>
                    </a:lnB>
                  </a:tcPr>
                </a:tc>
                <a:tc>
                  <a:txBody>
                    <a:bodyPr/>
                    <a:lstStyle/>
                    <a:p>
                      <a:pPr algn="l" fontAlgn="b"/>
                      <a:r>
                        <a:rPr lang="nl-NL" sz="2600" b="0" i="0" u="none" strike="noStrike">
                          <a:solidFill>
                            <a:srgbClr val="000000"/>
                          </a:solidFill>
                          <a:effectLst/>
                          <a:latin typeface="Arial" panose="020B0604020202020204" pitchFamily="34" charset="0"/>
                        </a:rPr>
                        <a:t> €  2.432.100 </a:t>
                      </a:r>
                    </a:p>
                  </a:txBody>
                  <a:tcPr marL="7161" marR="7161" marT="716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nl-NL" sz="2600" b="0" i="0" u="none" strike="noStrike">
                        <a:solidFill>
                          <a:srgbClr val="000000"/>
                        </a:solidFill>
                        <a:effectLst/>
                        <a:latin typeface="Arial" panose="020B0604020202020204" pitchFamily="34" charset="0"/>
                      </a:endParaRPr>
                    </a:p>
                  </a:txBody>
                  <a:tcPr marL="7161" marR="7161" marT="716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nl-NL" sz="2600" b="0" i="0" u="none" strike="noStrike" dirty="0">
                          <a:solidFill>
                            <a:srgbClr val="000000"/>
                          </a:solidFill>
                          <a:effectLst/>
                          <a:latin typeface="Arial" panose="020B0604020202020204" pitchFamily="34" charset="0"/>
                        </a:rPr>
                        <a:t> €  2.432.100 </a:t>
                      </a:r>
                    </a:p>
                  </a:txBody>
                  <a:tcPr marL="7161" marR="7161" marT="7161" marB="0" anchor="b">
                    <a:lnL>
                      <a:noFill/>
                    </a:lnL>
                    <a:lnR>
                      <a:noFill/>
                    </a:lnR>
                    <a:lnT>
                      <a:noFill/>
                    </a:lnT>
                    <a:lnB>
                      <a:noFill/>
                    </a:lnB>
                  </a:tcPr>
                </a:tc>
              </a:tr>
            </a:tbl>
          </a:graphicData>
        </a:graphic>
      </p:graphicFrame>
    </p:spTree>
    <p:extLst>
      <p:ext uri="{BB962C8B-B14F-4D97-AF65-F5344CB8AC3E}">
        <p14:creationId xmlns:p14="http://schemas.microsoft.com/office/powerpoint/2010/main" val="2204037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Liquidatie</a:t>
            </a:r>
            <a:endParaRPr lang="nl-NL" dirty="0"/>
          </a:p>
        </p:txBody>
      </p:sp>
      <p:sp>
        <p:nvSpPr>
          <p:cNvPr id="3" name="Tijdelijke aanduiding voor inhoud 2"/>
          <p:cNvSpPr>
            <a:spLocks noGrp="1"/>
          </p:cNvSpPr>
          <p:nvPr>
            <p:ph idx="1"/>
          </p:nvPr>
        </p:nvSpPr>
        <p:spPr/>
        <p:txBody>
          <a:bodyPr/>
          <a:lstStyle/>
          <a:p>
            <a:r>
              <a:rPr lang="nl-NL" dirty="0" smtClean="0"/>
              <a:t>Als een bedrijf failliet gaat dan moet deze worden opgeheven. Op dat moment zijn de schulden te groot om nog alles terug te betalen. Na een liquidatie zal het altijd zo zijn dat de vaste activa word verkocht en er uiteindelijk een bedrag overblijft aan schuld wat uit het eigen vermogen moet worden betaald. </a:t>
            </a:r>
          </a:p>
          <a:p>
            <a:r>
              <a:rPr lang="nl-NL" dirty="0" smtClean="0"/>
              <a:t>Zie </a:t>
            </a:r>
            <a:r>
              <a:rPr lang="nl-NL" dirty="0" err="1" smtClean="0"/>
              <a:t>blz</a:t>
            </a:r>
            <a:r>
              <a:rPr lang="nl-NL" dirty="0" smtClean="0"/>
              <a:t> 247</a:t>
            </a:r>
          </a:p>
          <a:p>
            <a:endParaRPr lang="nl-NL" dirty="0"/>
          </a:p>
        </p:txBody>
      </p:sp>
    </p:spTree>
    <p:extLst>
      <p:ext uri="{BB962C8B-B14F-4D97-AF65-F5344CB8AC3E}">
        <p14:creationId xmlns:p14="http://schemas.microsoft.com/office/powerpoint/2010/main" val="297587942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bedrijfsvergelijkingen</a:t>
            </a:r>
            <a:endParaRPr lang="nl-NL" dirty="0"/>
          </a:p>
        </p:txBody>
      </p:sp>
      <p:sp>
        <p:nvSpPr>
          <p:cNvPr id="3" name="Tijdelijke aanduiding voor inhoud 2"/>
          <p:cNvSpPr>
            <a:spLocks noGrp="1"/>
          </p:cNvSpPr>
          <p:nvPr>
            <p:ph idx="1"/>
          </p:nvPr>
        </p:nvSpPr>
        <p:spPr/>
        <p:txBody>
          <a:bodyPr/>
          <a:lstStyle/>
          <a:p>
            <a:r>
              <a:rPr lang="nl-NL" dirty="0" smtClean="0"/>
              <a:t>Intern: Binnen het bedrijf. Hierbij vergelijk je voornamelijk de winst en verliesrekening van een aantal jaren met elkaar. </a:t>
            </a:r>
          </a:p>
          <a:p>
            <a:r>
              <a:rPr lang="nl-NL" dirty="0" smtClean="0"/>
              <a:t>De getallen worden dan ook uitgedrukt in procenten. Uitgaande vanuit de omzet. </a:t>
            </a:r>
          </a:p>
          <a:p>
            <a:r>
              <a:rPr lang="nl-NL" dirty="0" smtClean="0"/>
              <a:t>Extern: Buiten het bedrijf. Hiermee vergelijk jij jouw bedrijf met de concurrentie of met de branche. </a:t>
            </a:r>
          </a:p>
          <a:p>
            <a:r>
              <a:rPr lang="nl-NL" dirty="0" smtClean="0"/>
              <a:t>Procentuele verandering = (nieuw-oud) / oud x 100%</a:t>
            </a:r>
            <a:endParaRPr lang="nl-NL" dirty="0"/>
          </a:p>
        </p:txBody>
      </p:sp>
    </p:spTree>
    <p:extLst>
      <p:ext uri="{BB962C8B-B14F-4D97-AF65-F5344CB8AC3E}">
        <p14:creationId xmlns:p14="http://schemas.microsoft.com/office/powerpoint/2010/main" val="1809774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Current</a:t>
            </a:r>
            <a:r>
              <a:rPr lang="nl-NL" dirty="0" smtClean="0"/>
              <a:t> ratio</a:t>
            </a:r>
            <a:endParaRPr lang="nl-NL" dirty="0"/>
          </a:p>
        </p:txBody>
      </p:sp>
      <p:pic>
        <p:nvPicPr>
          <p:cNvPr id="5" name="Tijdelijke aanduiding voor inhoud 4"/>
          <p:cNvPicPr>
            <a:picLocks noGrp="1" noChangeAspect="1"/>
          </p:cNvPicPr>
          <p:nvPr>
            <p:ph idx="1"/>
          </p:nvPr>
        </p:nvPicPr>
        <p:blipFill>
          <a:blip r:embed="rId2"/>
          <a:stretch>
            <a:fillRect/>
          </a:stretch>
        </p:blipFill>
        <p:spPr>
          <a:xfrm>
            <a:off x="1763485" y="1681843"/>
            <a:ext cx="8833758" cy="4335236"/>
          </a:xfrm>
          <a:prstGeom prst="rect">
            <a:avLst/>
          </a:prstGeom>
        </p:spPr>
      </p:pic>
    </p:spTree>
    <p:extLst>
      <p:ext uri="{BB962C8B-B14F-4D97-AF65-F5344CB8AC3E}">
        <p14:creationId xmlns:p14="http://schemas.microsoft.com/office/powerpoint/2010/main" val="30040883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Current</a:t>
            </a:r>
            <a:r>
              <a:rPr lang="nl-NL" dirty="0" smtClean="0"/>
              <a:t> ratio</a:t>
            </a:r>
            <a:endParaRPr lang="nl-NL" dirty="0"/>
          </a:p>
        </p:txBody>
      </p:sp>
      <p:sp>
        <p:nvSpPr>
          <p:cNvPr id="3" name="Tijdelijke aanduiding voor inhoud 2"/>
          <p:cNvSpPr>
            <a:spLocks noGrp="1"/>
          </p:cNvSpPr>
          <p:nvPr>
            <p:ph idx="1"/>
          </p:nvPr>
        </p:nvSpPr>
        <p:spPr/>
        <p:txBody>
          <a:bodyPr/>
          <a:lstStyle/>
          <a:p>
            <a:r>
              <a:rPr lang="nl-NL" dirty="0" smtClean="0"/>
              <a:t>Vlottende bedrijfsmiddelen/kort (vreemd) vermogen</a:t>
            </a:r>
          </a:p>
          <a:p>
            <a:r>
              <a:rPr lang="nl-NL" dirty="0" smtClean="0"/>
              <a:t>Vlottende bedrijfsmiddelen= voorraden € 90.000 + debiteuren € 10.000 + kas € 2.000 + bank € 26.000 = € 128.000</a:t>
            </a:r>
          </a:p>
          <a:p>
            <a:r>
              <a:rPr lang="nl-NL" dirty="0" smtClean="0"/>
              <a:t>Kort vreemd vermogen = Crediteuren € 26.000 + Banklening    € 37.000 = € 63.000</a:t>
            </a:r>
          </a:p>
          <a:p>
            <a:r>
              <a:rPr lang="nl-NL" dirty="0" err="1" smtClean="0"/>
              <a:t>Current</a:t>
            </a:r>
            <a:r>
              <a:rPr lang="nl-NL" dirty="0" smtClean="0"/>
              <a:t> Ratio = € 128.000 / € 63.000 = 2,03</a:t>
            </a:r>
          </a:p>
          <a:p>
            <a:r>
              <a:rPr lang="nl-NL" dirty="0" smtClean="0"/>
              <a:t>Dit bedrijf is dus volgens de </a:t>
            </a:r>
            <a:r>
              <a:rPr lang="nl-NL" dirty="0" err="1" smtClean="0"/>
              <a:t>current</a:t>
            </a:r>
            <a:r>
              <a:rPr lang="nl-NL" dirty="0" smtClean="0"/>
              <a:t> ratio is dit bedrijf liquide</a:t>
            </a:r>
          </a:p>
          <a:p>
            <a:endParaRPr lang="nl-NL" dirty="0"/>
          </a:p>
        </p:txBody>
      </p:sp>
    </p:spTree>
    <p:extLst>
      <p:ext uri="{BB962C8B-B14F-4D97-AF65-F5344CB8AC3E}">
        <p14:creationId xmlns:p14="http://schemas.microsoft.com/office/powerpoint/2010/main" val="248875501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Quick ratio</a:t>
            </a:r>
            <a:endParaRPr lang="nl-NL" dirty="0"/>
          </a:p>
        </p:txBody>
      </p:sp>
      <p:sp>
        <p:nvSpPr>
          <p:cNvPr id="3" name="Tijdelijke aanduiding voor inhoud 2"/>
          <p:cNvSpPr>
            <a:spLocks noGrp="1"/>
          </p:cNvSpPr>
          <p:nvPr>
            <p:ph idx="1"/>
          </p:nvPr>
        </p:nvSpPr>
        <p:spPr/>
        <p:txBody>
          <a:bodyPr/>
          <a:lstStyle/>
          <a:p>
            <a:r>
              <a:rPr lang="nl-NL" dirty="0" smtClean="0"/>
              <a:t>Sneller te berekenen dan </a:t>
            </a:r>
            <a:r>
              <a:rPr lang="nl-NL" dirty="0" err="1" smtClean="0"/>
              <a:t>current</a:t>
            </a:r>
            <a:r>
              <a:rPr lang="nl-NL" dirty="0" smtClean="0"/>
              <a:t> ratio.</a:t>
            </a:r>
          </a:p>
          <a:p>
            <a:r>
              <a:rPr lang="nl-NL" dirty="0" smtClean="0"/>
              <a:t>Verschil zit erin dat de voorraad word weggelaten. </a:t>
            </a:r>
          </a:p>
          <a:p>
            <a:r>
              <a:rPr lang="nl-NL" dirty="0" smtClean="0"/>
              <a:t>Voorraad is meestal lastig vast te stellen.</a:t>
            </a:r>
          </a:p>
          <a:p>
            <a:r>
              <a:rPr lang="nl-NL" dirty="0" smtClean="0"/>
              <a:t>Quick ratio = (vorderingen + betaalmiddelen)/ kort (vreemd) vermogen)</a:t>
            </a:r>
          </a:p>
          <a:p>
            <a:r>
              <a:rPr lang="nl-NL" dirty="0" smtClean="0"/>
              <a:t>Dit kengetal ligt over het algemeen lager. Gezond is tussen de 0,6 en de 1,0. 0,5 of lager betekent gevaarlijk laag. </a:t>
            </a:r>
            <a:endParaRPr lang="nl-NL" dirty="0"/>
          </a:p>
        </p:txBody>
      </p:sp>
    </p:spTree>
    <p:extLst>
      <p:ext uri="{BB962C8B-B14F-4D97-AF65-F5344CB8AC3E}">
        <p14:creationId xmlns:p14="http://schemas.microsoft.com/office/powerpoint/2010/main" val="3078468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1509</TotalTime>
  <Words>2748</Words>
  <Application>Microsoft Office PowerPoint</Application>
  <PresentationFormat>Breedbeeld</PresentationFormat>
  <Paragraphs>608</Paragraphs>
  <Slides>67</Slides>
  <Notes>0</Notes>
  <HiddenSlides>0</HiddenSlides>
  <MMClips>0</MMClips>
  <ScaleCrop>false</ScaleCrop>
  <HeadingPairs>
    <vt:vector size="8" baseType="variant">
      <vt:variant>
        <vt:lpstr>Gebruikte lettertypen</vt:lpstr>
      </vt:variant>
      <vt:variant>
        <vt:i4>2</vt:i4>
      </vt:variant>
      <vt:variant>
        <vt:lpstr>Thema</vt:lpstr>
      </vt:variant>
      <vt:variant>
        <vt:i4>1</vt:i4>
      </vt:variant>
      <vt:variant>
        <vt:lpstr>Ingesloten OLE-bronprogramma's</vt:lpstr>
      </vt:variant>
      <vt:variant>
        <vt:i4>1</vt:i4>
      </vt:variant>
      <vt:variant>
        <vt:lpstr>Diatitels</vt:lpstr>
      </vt:variant>
      <vt:variant>
        <vt:i4>67</vt:i4>
      </vt:variant>
    </vt:vector>
  </HeadingPairs>
  <TitlesOfParts>
    <vt:vector size="71" baseType="lpstr">
      <vt:lpstr>Arial</vt:lpstr>
      <vt:lpstr>Calibri</vt:lpstr>
      <vt:lpstr>1_Kantoorthema</vt:lpstr>
      <vt:lpstr>Werkblad</vt:lpstr>
      <vt:lpstr>Hoofdstuk 3</vt:lpstr>
      <vt:lpstr>3.1 vermogensbehoefte en vermogensverkrijging</vt:lpstr>
      <vt:lpstr>3.1.2 vormen van vreemd vermogen</vt:lpstr>
      <vt:lpstr>3.2.1 Liquiditeit en werkkapitaal</vt:lpstr>
      <vt:lpstr>Liquiditeitsbegroting</vt:lpstr>
      <vt:lpstr>Current ratio</vt:lpstr>
      <vt:lpstr>Current ratio</vt:lpstr>
      <vt:lpstr>Current ratio</vt:lpstr>
      <vt:lpstr>Quick ratio</vt:lpstr>
      <vt:lpstr>Quick ratio</vt:lpstr>
      <vt:lpstr>Quick ratio</vt:lpstr>
      <vt:lpstr>Kernen in de vlottende bedrijfsmiddelen</vt:lpstr>
      <vt:lpstr>3.3 solvabiliteit van een onderneming</vt:lpstr>
      <vt:lpstr>Bewaken van de solvabiliteit</vt:lpstr>
      <vt:lpstr>Factoren die de solvabiliteit negatief beinvloeden</vt:lpstr>
      <vt:lpstr>3.4 cashflow</vt:lpstr>
      <vt:lpstr>3.4 cashflow</vt:lpstr>
      <vt:lpstr>kasstroomoverzicht</vt:lpstr>
      <vt:lpstr>resultatenrekening</vt:lpstr>
      <vt:lpstr>Balans per 1 januari </vt:lpstr>
      <vt:lpstr>Balans per 31 december</vt:lpstr>
      <vt:lpstr>cashflowoverzicht</vt:lpstr>
      <vt:lpstr>Cashflowoverzicht verklaard</vt:lpstr>
      <vt:lpstr>Cashflowoverzicht verklaard</vt:lpstr>
      <vt:lpstr>Cashflowoverzicht verklaard</vt:lpstr>
      <vt:lpstr>Cashflowoverzicht verklaard</vt:lpstr>
      <vt:lpstr>Cashflowoverzicht verklaard</vt:lpstr>
      <vt:lpstr>Verschil cashflowberekening tussen EZ en BV</vt:lpstr>
      <vt:lpstr>3.5 Rentabiliteit van vermogen</vt:lpstr>
      <vt:lpstr>rentabiliteit</vt:lpstr>
      <vt:lpstr>rentabiliteit</vt:lpstr>
      <vt:lpstr>Balans per 1 januari </vt:lpstr>
      <vt:lpstr>Balans per 31 december</vt:lpstr>
      <vt:lpstr>resultatenrekening</vt:lpstr>
      <vt:lpstr>RTV Berekenen</vt:lpstr>
      <vt:lpstr>Rentabiliteit eigen vermogen</vt:lpstr>
      <vt:lpstr>REV berekenen</vt:lpstr>
      <vt:lpstr>Bankkrediet</vt:lpstr>
      <vt:lpstr>bankkrediet</vt:lpstr>
      <vt:lpstr>leverancierskrediet</vt:lpstr>
      <vt:lpstr>leverancierskrediet</vt:lpstr>
      <vt:lpstr>Kosten van leverancierskrediet</vt:lpstr>
      <vt:lpstr>leasing</vt:lpstr>
      <vt:lpstr>Leasing</vt:lpstr>
      <vt:lpstr>Leasing</vt:lpstr>
      <vt:lpstr>Operationele lease</vt:lpstr>
      <vt:lpstr>Financiële lease</vt:lpstr>
      <vt:lpstr>Verschil </vt:lpstr>
      <vt:lpstr>3.9 overname, fusie en liquidatie</vt:lpstr>
      <vt:lpstr>overname</vt:lpstr>
      <vt:lpstr>Overname </vt:lpstr>
      <vt:lpstr>Overname</vt:lpstr>
      <vt:lpstr>overname</vt:lpstr>
      <vt:lpstr>Uitwerking overname</vt:lpstr>
      <vt:lpstr>overname</vt:lpstr>
      <vt:lpstr>fusie</vt:lpstr>
      <vt:lpstr>fusie</vt:lpstr>
      <vt:lpstr>fusie</vt:lpstr>
      <vt:lpstr>fusie</vt:lpstr>
      <vt:lpstr>Fusie </vt:lpstr>
      <vt:lpstr>fusie</vt:lpstr>
      <vt:lpstr>fusie</vt:lpstr>
      <vt:lpstr>fusie</vt:lpstr>
      <vt:lpstr>fusie</vt:lpstr>
      <vt:lpstr>fusie</vt:lpstr>
      <vt:lpstr>Liquidatie</vt:lpstr>
      <vt:lpstr>bedrijfsvergelijkingen</vt:lpstr>
    </vt:vector>
  </TitlesOfParts>
  <Company>Helicon Opleidingen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Hoofdstuk 3</dc:title>
  <dc:creator>Robbert Groenendaal</dc:creator>
  <cp:lastModifiedBy>Robbert Groenendaal</cp:lastModifiedBy>
  <cp:revision>52</cp:revision>
  <cp:lastPrinted>2015-09-02T12:11:20Z</cp:lastPrinted>
  <dcterms:created xsi:type="dcterms:W3CDTF">2014-11-21T09:05:57Z</dcterms:created>
  <dcterms:modified xsi:type="dcterms:W3CDTF">2015-09-02T12:57:29Z</dcterms:modified>
</cp:coreProperties>
</file>